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9" r:id="rId1"/>
    <p:sldMasterId id="2147483659" r:id="rId2"/>
    <p:sldMasterId id="2147483669" r:id="rId3"/>
  </p:sldMasterIdLst>
  <p:notesMasterIdLst>
    <p:notesMasterId r:id="rId25"/>
  </p:notesMasterIdLst>
  <p:sldIdLst>
    <p:sldId id="714" r:id="rId4"/>
    <p:sldId id="709" r:id="rId5"/>
    <p:sldId id="738" r:id="rId6"/>
    <p:sldId id="716" r:id="rId7"/>
    <p:sldId id="723" r:id="rId8"/>
    <p:sldId id="724" r:id="rId9"/>
    <p:sldId id="728" r:id="rId10"/>
    <p:sldId id="729" r:id="rId11"/>
    <p:sldId id="730" r:id="rId12"/>
    <p:sldId id="719" r:id="rId13"/>
    <p:sldId id="731" r:id="rId14"/>
    <p:sldId id="733" r:id="rId15"/>
    <p:sldId id="732" r:id="rId16"/>
    <p:sldId id="725" r:id="rId17"/>
    <p:sldId id="726" r:id="rId18"/>
    <p:sldId id="727" r:id="rId19"/>
    <p:sldId id="734" r:id="rId20"/>
    <p:sldId id="735" r:id="rId21"/>
    <p:sldId id="736" r:id="rId22"/>
    <p:sldId id="722" r:id="rId23"/>
    <p:sldId id="740" r:id="rId24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4"/>
            <p14:sldId id="709"/>
            <p14:sldId id="738"/>
            <p14:sldId id="716"/>
            <p14:sldId id="723"/>
            <p14:sldId id="724"/>
            <p14:sldId id="728"/>
            <p14:sldId id="729"/>
            <p14:sldId id="730"/>
            <p14:sldId id="719"/>
            <p14:sldId id="731"/>
            <p14:sldId id="733"/>
            <p14:sldId id="732"/>
            <p14:sldId id="725"/>
            <p14:sldId id="726"/>
            <p14:sldId id="727"/>
            <p14:sldId id="734"/>
            <p14:sldId id="735"/>
            <p14:sldId id="736"/>
            <p14:sldId id="722"/>
            <p14:sldId id="7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700"/>
    <a:srgbClr val="C6531F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01" autoAdjust="0"/>
    <p:restoredTop sz="79726" autoAdjust="0"/>
  </p:normalViewPr>
  <p:slideViewPr>
    <p:cSldViewPr>
      <p:cViewPr varScale="1">
        <p:scale>
          <a:sx n="94" d="100"/>
          <a:sy n="94" d="100"/>
        </p:scale>
        <p:origin x="104" y="60"/>
      </p:cViewPr>
      <p:guideLst>
        <p:guide orient="horz" pos="1620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F61BC03-C347-4B76-B102-C0B229770122}"/>
    <pc:docChg chg="modSld">
      <pc:chgData name="" userId="" providerId="" clId="Web-{DF61BC03-C347-4B76-B102-C0B229770122}" dt="2018-03-19T17:40:31.207" v="3"/>
      <pc:docMkLst>
        <pc:docMk/>
      </pc:docMkLst>
      <pc:sldChg chg="modSp">
        <pc:chgData name="" userId="" providerId="" clId="Web-{DF61BC03-C347-4B76-B102-C0B229770122}" dt="2018-03-19T17:40:31.207" v="3"/>
        <pc:sldMkLst>
          <pc:docMk/>
          <pc:sldMk cId="247584020" sldId="711"/>
        </pc:sldMkLst>
        <pc:spChg chg="mod">
          <ac:chgData name="" userId="" providerId="" clId="Web-{DF61BC03-C347-4B76-B102-C0B229770122}" dt="2018-03-19T17:40:31.207" v="3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  <pc:docChgLst>
    <pc:chgData clId="Web-{6F3EA92A-6327-4760-B8BE-E7EAE48D3FC4}"/>
    <pc:docChg chg="modSld">
      <pc:chgData name="" userId="" providerId="" clId="Web-{6F3EA92A-6327-4760-B8BE-E7EAE48D3FC4}" dt="2018-03-19T17:41:55.319" v="2"/>
      <pc:docMkLst>
        <pc:docMk/>
      </pc:docMkLst>
      <pc:sldChg chg="modSp">
        <pc:chgData name="" userId="" providerId="" clId="Web-{6F3EA92A-6327-4760-B8BE-E7EAE48D3FC4}" dt="2018-03-19T17:41:55.319" v="2"/>
        <pc:sldMkLst>
          <pc:docMk/>
          <pc:sldMk cId="247584020" sldId="711"/>
        </pc:sldMkLst>
        <pc:spChg chg="mod">
          <ac:chgData name="" userId="" providerId="" clId="Web-{6F3EA92A-6327-4760-B8BE-E7EAE48D3FC4}" dt="2018-03-19T17:41:55.319" v="2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anose="02020603050405020304" pitchFamily="18" charset="0"/>
                <a:cs typeface="ヒラギノ角ゴ Pro W3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anose="02020603050405020304" pitchFamily="18" charset="0"/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 smtClean="0"/>
              <a:pPr>
                <a:defRPr/>
              </a:pPr>
              <a:t>1/29/2025</a:t>
            </a:fld>
            <a:endParaRPr lang="en-US" dirty="0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anose="02020603050405020304" pitchFamily="18" charset="0"/>
                <a:cs typeface="ヒラギノ角ゴ Pro W3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anose="02020603050405020304" pitchFamily="18" charset="0"/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11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83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978-6665-795B-4A6E-386FA7DAC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0C1BDB5-369F-B46C-E40E-AA44972434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D5EBAD-E42C-3E53-3A7A-4FA8ECD0F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BFA509-34C2-4B62-66B0-9E8686D1F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88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FD718-4D23-A5D5-D599-C112C8359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7A7B98-0791-E9A9-D656-E222CB0721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4270F96-E637-88BA-DB12-C1EE68180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05719D-BDDE-E692-AF0E-8E3F39C568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92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2FAC9-CDCB-79F2-5E7F-FA98315F2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0D5022-EA7C-8179-D4FB-73A4A2D89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A28E1-F972-39D2-3E0F-820D80E2F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E829A-B7BA-37D8-C5E4-746FF885C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50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82496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2496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2496"/>
            <a:ext cx="8229600" cy="29489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82496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2496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2496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headline here</a:t>
            </a:r>
            <a:br>
              <a:rPr lang="en-US" dirty="0"/>
            </a:br>
            <a:r>
              <a:rPr lang="en-US" dirty="0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530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Insert your subtitle or any additional description text here up to</a:t>
            </a:r>
            <a:br>
              <a:rPr lang="en-US" dirty="0"/>
            </a:br>
            <a:r>
              <a:rPr lang="en-US" dirty="0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/>
          <p:cNvSpPr txBox="1">
            <a:spLocks/>
          </p:cNvSpPr>
          <p:nvPr userDrawn="1"/>
        </p:nvSpPr>
        <p:spPr>
          <a:xfrm>
            <a:off x="490384" y="41719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 or speaker name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Position/Role,</a:t>
            </a:r>
            <a:r>
              <a:rPr lang="en-US" sz="105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University of Texas at Austin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9"/>
          <p:cNvSpPr txBox="1">
            <a:spLocks/>
          </p:cNvSpPr>
          <p:nvPr userDrawn="1"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 20xx</a:t>
            </a:r>
            <a:endParaRPr lang="en-US" sz="1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2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2"/>
          </a:solidFill>
          <a:latin typeface="Times New Roman" panose="02020603050405020304" pitchFamily="18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2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2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2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2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2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2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8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>
            <a:off x="628650" y="3105150"/>
            <a:ext cx="653415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52450" y="379095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US" sz="1400" b="1" i="0" cap="all" baseline="0" dirty="0">
                <a:solidFill>
                  <a:srgbClr val="BF5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PREPARED BY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US" sz="1400" dirty="0" err="1">
                <a:solidFill>
                  <a:srgbClr val="BF5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Mengyao</a:t>
            </a:r>
            <a:r>
              <a:rPr lang="en-US" sz="1400" dirty="0">
                <a:solidFill>
                  <a:srgbClr val="BF5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Zhang, Anting Zhu, </a:t>
            </a:r>
            <a:r>
              <a:rPr lang="en-US" sz="1400" dirty="0" err="1">
                <a:solidFill>
                  <a:srgbClr val="BF5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lingjia</a:t>
            </a:r>
            <a:r>
              <a:rPr lang="en-US" sz="1400" dirty="0">
                <a:solidFill>
                  <a:srgbClr val="BF5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Li, Nuan Leng, Xintong Du, </a:t>
            </a:r>
            <a:r>
              <a:rPr lang="en-US" sz="1400" dirty="0" err="1">
                <a:solidFill>
                  <a:srgbClr val="BF5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Yuanxi</a:t>
            </a:r>
            <a:r>
              <a:rPr lang="en-US" sz="1400" dirty="0">
                <a:solidFill>
                  <a:srgbClr val="BF5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Luo</a:t>
            </a:r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cap="all" dirty="0">
                <a:solidFill>
                  <a:srgbClr val="BF5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1200" cap="all" baseline="30000" dirty="0">
                <a:solidFill>
                  <a:srgbClr val="BF5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200" cap="all" dirty="0">
                <a:solidFill>
                  <a:srgbClr val="BF5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cap="all" baseline="0" dirty="0">
                <a:solidFill>
                  <a:srgbClr val="BF5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 2025</a:t>
            </a:r>
            <a:endParaRPr lang="en-US" sz="1200" b="0" dirty="0">
              <a:solidFill>
                <a:srgbClr val="BF57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US" sz="5200" dirty="0">
                <a:solidFill>
                  <a:srgbClr val="BF5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Unveiling 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US" sz="5200" dirty="0">
                <a:solidFill>
                  <a:srgbClr val="BF5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05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04800" y="1733550"/>
            <a:ext cx="2362200" cy="2052955"/>
          </a:xfrm>
          <a:prstGeom prst="ellipse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52400" y="361950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Part3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Data Scientist</a:t>
            </a:r>
            <a:endParaRPr lang="en-US" altLang="zh-CN" sz="36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28600" y="1123950"/>
            <a:ext cx="4953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33400" y="2343150"/>
            <a:ext cx="2181225" cy="97980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l"/>
            <a:r>
              <a:rPr lang="en-US" altLang="zh-CN" sz="2000" b="1" i="0" dirty="0">
                <a:solidFill>
                  <a:schemeClr val="bg2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Full - cycle Data Processing Skills</a:t>
            </a:r>
          </a:p>
        </p:txBody>
      </p:sp>
      <p:sp>
        <p:nvSpPr>
          <p:cNvPr id="19" name="右箭头 18"/>
          <p:cNvSpPr/>
          <p:nvPr/>
        </p:nvSpPr>
        <p:spPr>
          <a:xfrm>
            <a:off x="2997200" y="1352550"/>
            <a:ext cx="1383030" cy="4419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2997200" y="1870710"/>
            <a:ext cx="1383030" cy="4419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2997200" y="2465070"/>
            <a:ext cx="1391920" cy="4419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2997200" y="3048000"/>
            <a:ext cx="1383030" cy="4419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2997200" y="3638550"/>
            <a:ext cx="1373505" cy="4419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2997200" y="4248150"/>
            <a:ext cx="1373505" cy="4349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902200" y="1352550"/>
            <a:ext cx="5080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l">
              <a:spcBef>
                <a:spcPts val="40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2200" b="0" i="0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Understand Data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902200" y="1910080"/>
            <a:ext cx="5080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400"/>
              </a:spcBef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Data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902200" y="2443480"/>
            <a:ext cx="5080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spcBef>
                <a:spcPts val="400"/>
              </a:spcBef>
              <a:buFont typeface="Arial" panose="020B0604020202020204"/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Data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902200" y="3053080"/>
            <a:ext cx="5080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400"/>
              </a:spcBef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Data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902200" y="3662680"/>
            <a:ext cx="5080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spcBef>
                <a:spcPts val="400"/>
              </a:spcBef>
              <a:buFont typeface="Arial" panose="020B0604020202020204"/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 Result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902200" y="4249420"/>
            <a:ext cx="5080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l">
              <a:spcBef>
                <a:spcPts val="40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2200" b="0" i="0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Communicate Result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6303B-D14C-933F-3B4C-CE7A5071A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CE832DF-180B-FDAB-E2FB-388A1B36CB07}"/>
              </a:ext>
            </a:extLst>
          </p:cNvPr>
          <p:cNvSpPr txBox="1"/>
          <p:nvPr/>
        </p:nvSpPr>
        <p:spPr>
          <a:xfrm>
            <a:off x="2590800" y="-19050"/>
            <a:ext cx="4191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Unveiling Data Science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E3169BB3-A0C6-3B86-D8AE-DA96C454A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1950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Part4 </a:t>
            </a:r>
            <a:r>
              <a:rPr lang="en-US" altLang="zh-CN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Principles of Data Science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6773E51-2AE0-5C97-F225-8DA27E52C6A8}"/>
              </a:ext>
            </a:extLst>
          </p:cNvPr>
          <p:cNvCxnSpPr>
            <a:cxnSpLocks/>
          </p:cNvCxnSpPr>
          <p:nvPr/>
        </p:nvCxnSpPr>
        <p:spPr>
          <a:xfrm>
            <a:off x="228600" y="1123950"/>
            <a:ext cx="4953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AA36CAC-40B3-1E79-9018-41C8D998EB0B}"/>
              </a:ext>
            </a:extLst>
          </p:cNvPr>
          <p:cNvSpPr txBox="1"/>
          <p:nvPr/>
        </p:nvSpPr>
        <p:spPr>
          <a:xfrm>
            <a:off x="685800" y="1428750"/>
            <a:ext cx="8001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Can Be Divided into Distinct Stages</a:t>
            </a:r>
          </a:p>
          <a:p>
            <a:pPr marL="514350" indent="-514350">
              <a:buAutoNum type="arabicPeriod"/>
            </a:pP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Descriptive and Predictive Analysis</a:t>
            </a:r>
          </a:p>
          <a:p>
            <a:pPr marL="514350" indent="-514350">
              <a:buAutoNum type="arabicPeriod"/>
            </a:pP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Similarity</a:t>
            </a:r>
          </a:p>
          <a:p>
            <a:pPr marL="514350" indent="-514350">
              <a:buAutoNum type="arabicPeriod"/>
            </a:pP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Generalization Ability</a:t>
            </a:r>
          </a:p>
        </p:txBody>
      </p:sp>
    </p:spTree>
    <p:extLst>
      <p:ext uri="{BB962C8B-B14F-4D97-AF65-F5344CB8AC3E}">
        <p14:creationId xmlns:p14="http://schemas.microsoft.com/office/powerpoint/2010/main" val="1165977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25FA0-C461-88D0-D200-1E0EFA16C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E0B2B4F-F21C-E80A-723F-83A76EE6805F}"/>
              </a:ext>
            </a:extLst>
          </p:cNvPr>
          <p:cNvSpPr txBox="1"/>
          <p:nvPr/>
        </p:nvSpPr>
        <p:spPr>
          <a:xfrm>
            <a:off x="2590800" y="-19050"/>
            <a:ext cx="4191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Unveiling Data Science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D3882B3C-16CF-ED6F-3FE1-33F8E024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1950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Part4 </a:t>
            </a:r>
            <a:r>
              <a:rPr lang="en-US" altLang="zh-CN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Principles of Data Science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D6D847-566A-DAA7-DFA2-DD439CF19504}"/>
              </a:ext>
            </a:extLst>
          </p:cNvPr>
          <p:cNvCxnSpPr>
            <a:cxnSpLocks/>
          </p:cNvCxnSpPr>
          <p:nvPr/>
        </p:nvCxnSpPr>
        <p:spPr>
          <a:xfrm>
            <a:off x="228600" y="1123950"/>
            <a:ext cx="4953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507C4F49-7CDB-E200-DC6D-D2B9657D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42" y="1425381"/>
            <a:ext cx="7605516" cy="22927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93632FC-8410-CD2E-8CBD-B2A3E5E0F9BE}"/>
              </a:ext>
            </a:extLst>
          </p:cNvPr>
          <p:cNvSpPr txBox="1"/>
          <p:nvPr/>
        </p:nvSpPr>
        <p:spPr>
          <a:xfrm>
            <a:off x="2647950" y="3924300"/>
            <a:ext cx="407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example for principle 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187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3B3C2-6C95-C152-0CD1-DA4D8A644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8C89529-0D15-91A4-827E-59BB9814FF3E}"/>
              </a:ext>
            </a:extLst>
          </p:cNvPr>
          <p:cNvSpPr txBox="1"/>
          <p:nvPr/>
        </p:nvSpPr>
        <p:spPr>
          <a:xfrm>
            <a:off x="2590800" y="-19050"/>
            <a:ext cx="4191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Unveiling Data Science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893541BC-4063-85F6-4EA3-0D5F2B61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1950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Part4 </a:t>
            </a:r>
            <a:r>
              <a:rPr lang="en-US" altLang="zh-CN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Principles of Data Science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EB6373-4428-1FC2-E809-BEC916AB216B}"/>
              </a:ext>
            </a:extLst>
          </p:cNvPr>
          <p:cNvCxnSpPr>
            <a:cxnSpLocks/>
          </p:cNvCxnSpPr>
          <p:nvPr/>
        </p:nvCxnSpPr>
        <p:spPr>
          <a:xfrm>
            <a:off x="228600" y="1123950"/>
            <a:ext cx="4953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F31428E6-E017-F239-6EF4-1C49F273B2B6}"/>
              </a:ext>
            </a:extLst>
          </p:cNvPr>
          <p:cNvSpPr txBox="1"/>
          <p:nvPr/>
        </p:nvSpPr>
        <p:spPr>
          <a:xfrm>
            <a:off x="952500" y="1733550"/>
            <a:ext cx="6629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  Evaluation is Application-Specific</a:t>
            </a: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  Correlation Does Not Imply Causation</a:t>
            </a: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  Parallel Processing for Efficiency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368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3B3C2-6C95-C152-0CD1-DA4D8A644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8C89529-0D15-91A4-827E-59BB9814FF3E}"/>
              </a:ext>
            </a:extLst>
          </p:cNvPr>
          <p:cNvSpPr txBox="1"/>
          <p:nvPr/>
        </p:nvSpPr>
        <p:spPr>
          <a:xfrm>
            <a:off x="2590800" y="-19050"/>
            <a:ext cx="4191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Unveiling Data Science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893541BC-4063-85F6-4EA3-0D5F2B61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195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Part5 </a:t>
            </a:r>
            <a:r>
              <a:rPr lang="en-US" altLang="zh-CN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Processing and System Architecture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EB6373-4428-1FC2-E809-BEC916AB216B}"/>
              </a:ext>
            </a:extLst>
          </p:cNvPr>
          <p:cNvCxnSpPr>
            <a:cxnSpLocks/>
          </p:cNvCxnSpPr>
          <p:nvPr/>
        </p:nvCxnSpPr>
        <p:spPr>
          <a:xfrm>
            <a:off x="228600" y="1123950"/>
            <a:ext cx="4953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E9539D71-B37A-1B45-A070-BEDAC81F1B91}"/>
              </a:ext>
            </a:extLst>
          </p:cNvPr>
          <p:cNvGrpSpPr/>
          <p:nvPr/>
        </p:nvGrpSpPr>
        <p:grpSpPr>
          <a:xfrm>
            <a:off x="228600" y="2202189"/>
            <a:ext cx="1776619" cy="1238400"/>
            <a:chOff x="381000" y="1866841"/>
            <a:chExt cx="1776619" cy="90363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B72DC398-D2D7-8B40-B402-DE483C28CB15}"/>
                </a:ext>
              </a:extLst>
            </p:cNvPr>
            <p:cNvSpPr/>
            <p:nvPr/>
          </p:nvSpPr>
          <p:spPr>
            <a:xfrm rot="5400000">
              <a:off x="800100" y="1447741"/>
              <a:ext cx="762000" cy="1600200"/>
            </a:xfrm>
            <a:prstGeom prst="rect">
              <a:avLst/>
            </a:prstGeom>
            <a:solidFill>
              <a:srgbClr val="BE5600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067D398-0DDD-2246-987D-7FA186EF0D71}"/>
                </a:ext>
              </a:extLst>
            </p:cNvPr>
            <p:cNvSpPr txBox="1"/>
            <p:nvPr/>
          </p:nvSpPr>
          <p:spPr>
            <a:xfrm>
              <a:off x="405019" y="1939478"/>
              <a:ext cx="1752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 Collection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2B783CD-8CA4-834D-95AA-EEB30568027E}"/>
              </a:ext>
            </a:extLst>
          </p:cNvPr>
          <p:cNvGrpSpPr/>
          <p:nvPr/>
        </p:nvGrpSpPr>
        <p:grpSpPr>
          <a:xfrm>
            <a:off x="2505264" y="2202189"/>
            <a:ext cx="2552480" cy="1236632"/>
            <a:chOff x="380999" y="1866841"/>
            <a:chExt cx="1600201" cy="762000"/>
          </a:xfrm>
        </p:grpSpPr>
        <p:sp>
          <p:nvSpPr>
            <p:cNvPr id="9" name="剪去同侧角的矩形 8">
              <a:extLst>
                <a:ext uri="{FF2B5EF4-FFF2-40B4-BE49-F238E27FC236}">
                  <a16:creationId xmlns:a16="http://schemas.microsoft.com/office/drawing/2014/main" id="{00688B7D-0F55-E245-BF75-B6BE8D080E51}"/>
                </a:ext>
              </a:extLst>
            </p:cNvPr>
            <p:cNvSpPr/>
            <p:nvPr/>
          </p:nvSpPr>
          <p:spPr>
            <a:xfrm rot="5400000">
              <a:off x="800100" y="1447741"/>
              <a:ext cx="762000" cy="1600200"/>
            </a:xfrm>
            <a:prstGeom prst="rect">
              <a:avLst/>
            </a:prstGeom>
            <a:solidFill>
              <a:srgbClr val="BE5600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368F026-4010-F14C-9F5D-ADF49B725FDB}"/>
                </a:ext>
              </a:extLst>
            </p:cNvPr>
            <p:cNvSpPr txBox="1"/>
            <p:nvPr/>
          </p:nvSpPr>
          <p:spPr>
            <a:xfrm>
              <a:off x="380999" y="1889211"/>
              <a:ext cx="1600201" cy="739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</a:p>
            <a:p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Representation &amp; Storage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9FA0776-85DC-994B-9546-F42887ECECED}"/>
              </a:ext>
            </a:extLst>
          </p:cNvPr>
          <p:cNvGrpSpPr/>
          <p:nvPr/>
        </p:nvGrpSpPr>
        <p:grpSpPr>
          <a:xfrm>
            <a:off x="5681646" y="2104253"/>
            <a:ext cx="2773898" cy="1238400"/>
            <a:chOff x="381000" y="1866841"/>
            <a:chExt cx="1767969" cy="762000"/>
          </a:xfrm>
        </p:grpSpPr>
        <p:sp>
          <p:nvSpPr>
            <p:cNvPr id="13" name="剪去同侧角的矩形 12">
              <a:extLst>
                <a:ext uri="{FF2B5EF4-FFF2-40B4-BE49-F238E27FC236}">
                  <a16:creationId xmlns:a16="http://schemas.microsoft.com/office/drawing/2014/main" id="{B479AB38-4755-9449-B3CD-3EEEA111C954}"/>
                </a:ext>
              </a:extLst>
            </p:cNvPr>
            <p:cNvSpPr/>
            <p:nvPr/>
          </p:nvSpPr>
          <p:spPr>
            <a:xfrm rot="5400000">
              <a:off x="800100" y="1447741"/>
              <a:ext cx="762000" cy="1600200"/>
            </a:xfrm>
            <a:prstGeom prst="rect">
              <a:avLst/>
            </a:prstGeom>
            <a:solidFill>
              <a:srgbClr val="BE5600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004136F-1DC6-7E4B-85B9-F5E8188D6990}"/>
                </a:ext>
              </a:extLst>
            </p:cNvPr>
            <p:cNvSpPr txBox="1"/>
            <p:nvPr/>
          </p:nvSpPr>
          <p:spPr>
            <a:xfrm>
              <a:off x="396369" y="1995355"/>
              <a:ext cx="1752600" cy="511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 Cleaning &amp; Integration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F8454D4-422A-4D4B-968B-68FAD29B3B17}"/>
              </a:ext>
            </a:extLst>
          </p:cNvPr>
          <p:cNvGrpSpPr/>
          <p:nvPr/>
        </p:nvGrpSpPr>
        <p:grpSpPr>
          <a:xfrm>
            <a:off x="228599" y="3569092"/>
            <a:ext cx="2071358" cy="1236798"/>
            <a:chOff x="5379816" y="3444389"/>
            <a:chExt cx="2071358" cy="1236798"/>
          </a:xfrm>
        </p:grpSpPr>
        <p:sp>
          <p:nvSpPr>
            <p:cNvPr id="6" name="五边形 5">
              <a:extLst>
                <a:ext uri="{FF2B5EF4-FFF2-40B4-BE49-F238E27FC236}">
                  <a16:creationId xmlns:a16="http://schemas.microsoft.com/office/drawing/2014/main" id="{B4DE6810-8DCA-B641-B9DD-B1D01F4E686F}"/>
                </a:ext>
              </a:extLst>
            </p:cNvPr>
            <p:cNvSpPr/>
            <p:nvPr/>
          </p:nvSpPr>
          <p:spPr>
            <a:xfrm>
              <a:off x="5379816" y="3444389"/>
              <a:ext cx="2071358" cy="1236798"/>
            </a:xfrm>
            <a:prstGeom prst="rect">
              <a:avLst/>
            </a:prstGeom>
            <a:solidFill>
              <a:srgbClr val="BE5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94A832F-15D1-FC46-8463-6FD229C30981}"/>
                </a:ext>
              </a:extLst>
            </p:cNvPr>
            <p:cNvSpPr txBox="1"/>
            <p:nvPr/>
          </p:nvSpPr>
          <p:spPr>
            <a:xfrm>
              <a:off x="5379816" y="3451339"/>
              <a:ext cx="1752600" cy="1200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Insights &amp; Decision Making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9DF5A3E-4A2E-F446-B762-96889FB4FFD3}"/>
              </a:ext>
            </a:extLst>
          </p:cNvPr>
          <p:cNvGrpSpPr/>
          <p:nvPr/>
        </p:nvGrpSpPr>
        <p:grpSpPr>
          <a:xfrm>
            <a:off x="3314720" y="3608830"/>
            <a:ext cx="2217440" cy="1134754"/>
            <a:chOff x="381000" y="1866841"/>
            <a:chExt cx="1803581" cy="762000"/>
          </a:xfrm>
        </p:grpSpPr>
        <p:sp>
          <p:nvSpPr>
            <p:cNvPr id="19" name="剪去同侧角的矩形 18">
              <a:extLst>
                <a:ext uri="{FF2B5EF4-FFF2-40B4-BE49-F238E27FC236}">
                  <a16:creationId xmlns:a16="http://schemas.microsoft.com/office/drawing/2014/main" id="{7637FB3E-7DBC-9D4B-A605-FCBE8C51BECD}"/>
                </a:ext>
              </a:extLst>
            </p:cNvPr>
            <p:cNvSpPr/>
            <p:nvPr/>
          </p:nvSpPr>
          <p:spPr>
            <a:xfrm rot="5400000">
              <a:off x="800100" y="1447741"/>
              <a:ext cx="762000" cy="1600200"/>
            </a:xfrm>
            <a:prstGeom prst="rect">
              <a:avLst/>
            </a:prstGeom>
            <a:solidFill>
              <a:srgbClr val="BE5600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65C8D12-51DB-BD44-B1FE-8E317DA0FABF}"/>
                </a:ext>
              </a:extLst>
            </p:cNvPr>
            <p:cNvSpPr txBox="1"/>
            <p:nvPr/>
          </p:nvSpPr>
          <p:spPr>
            <a:xfrm>
              <a:off x="381000" y="1994305"/>
              <a:ext cx="1803581" cy="558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 Visualization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894EFE3-FF30-4A4C-81F5-D84D2ED8688C}"/>
              </a:ext>
            </a:extLst>
          </p:cNvPr>
          <p:cNvGrpSpPr/>
          <p:nvPr/>
        </p:nvGrpSpPr>
        <p:grpSpPr>
          <a:xfrm>
            <a:off x="6547887" y="3578950"/>
            <a:ext cx="1752600" cy="1135576"/>
            <a:chOff x="380035" y="1866841"/>
            <a:chExt cx="1752600" cy="762000"/>
          </a:xfrm>
        </p:grpSpPr>
        <p:sp>
          <p:nvSpPr>
            <p:cNvPr id="22" name="剪去同侧角的矩形 21">
              <a:extLst>
                <a:ext uri="{FF2B5EF4-FFF2-40B4-BE49-F238E27FC236}">
                  <a16:creationId xmlns:a16="http://schemas.microsoft.com/office/drawing/2014/main" id="{C918912C-BDC4-644A-BA19-2AE551D56222}"/>
                </a:ext>
              </a:extLst>
            </p:cNvPr>
            <p:cNvSpPr/>
            <p:nvPr/>
          </p:nvSpPr>
          <p:spPr>
            <a:xfrm rot="5400000">
              <a:off x="800100" y="1447741"/>
              <a:ext cx="762000" cy="1600200"/>
            </a:xfrm>
            <a:prstGeom prst="rect">
              <a:avLst/>
            </a:prstGeom>
            <a:solidFill>
              <a:srgbClr val="BE5600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26056AA-63A8-5042-A47F-7478336A9BDE}"/>
                </a:ext>
              </a:extLst>
            </p:cNvPr>
            <p:cNvSpPr txBox="1"/>
            <p:nvPr/>
          </p:nvSpPr>
          <p:spPr>
            <a:xfrm>
              <a:off x="380035" y="1946061"/>
              <a:ext cx="1752600" cy="557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 Analyzing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右箭头 24">
            <a:extLst>
              <a:ext uri="{FF2B5EF4-FFF2-40B4-BE49-F238E27FC236}">
                <a16:creationId xmlns:a16="http://schemas.microsoft.com/office/drawing/2014/main" id="{A4AA4BFB-D554-1749-833E-411C5952E63C}"/>
              </a:ext>
            </a:extLst>
          </p:cNvPr>
          <p:cNvSpPr/>
          <p:nvPr/>
        </p:nvSpPr>
        <p:spPr>
          <a:xfrm>
            <a:off x="1839243" y="2639156"/>
            <a:ext cx="666021" cy="24595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6" name="右箭头 25">
            <a:extLst>
              <a:ext uri="{FF2B5EF4-FFF2-40B4-BE49-F238E27FC236}">
                <a16:creationId xmlns:a16="http://schemas.microsoft.com/office/drawing/2014/main" id="{859EF646-CA30-7F4D-B894-E588EAE4D606}"/>
              </a:ext>
            </a:extLst>
          </p:cNvPr>
          <p:cNvSpPr/>
          <p:nvPr/>
        </p:nvSpPr>
        <p:spPr>
          <a:xfrm>
            <a:off x="5043786" y="2643435"/>
            <a:ext cx="637859" cy="2373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7" name="右箭头 26">
            <a:extLst>
              <a:ext uri="{FF2B5EF4-FFF2-40B4-BE49-F238E27FC236}">
                <a16:creationId xmlns:a16="http://schemas.microsoft.com/office/drawing/2014/main" id="{809520E6-C58F-B944-973C-3568F0963526}"/>
              </a:ext>
            </a:extLst>
          </p:cNvPr>
          <p:cNvSpPr/>
          <p:nvPr/>
        </p:nvSpPr>
        <p:spPr>
          <a:xfrm rot="10800000">
            <a:off x="2295322" y="4068431"/>
            <a:ext cx="1019398" cy="24595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8" name="右箭头 27">
            <a:extLst>
              <a:ext uri="{FF2B5EF4-FFF2-40B4-BE49-F238E27FC236}">
                <a16:creationId xmlns:a16="http://schemas.microsoft.com/office/drawing/2014/main" id="{094B29CA-47AC-4D47-A415-6667F92D0B2D}"/>
              </a:ext>
            </a:extLst>
          </p:cNvPr>
          <p:cNvSpPr/>
          <p:nvPr/>
        </p:nvSpPr>
        <p:spPr>
          <a:xfrm rot="10800000">
            <a:off x="5280275" y="4079973"/>
            <a:ext cx="1266648" cy="22286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9" name="左弧形箭头 28">
            <a:extLst>
              <a:ext uri="{FF2B5EF4-FFF2-40B4-BE49-F238E27FC236}">
                <a16:creationId xmlns:a16="http://schemas.microsoft.com/office/drawing/2014/main" id="{5D2841B5-1102-284F-93AA-EC87CE595710}"/>
              </a:ext>
            </a:extLst>
          </p:cNvPr>
          <p:cNvSpPr/>
          <p:nvPr/>
        </p:nvSpPr>
        <p:spPr>
          <a:xfrm>
            <a:off x="8211850" y="2643435"/>
            <a:ext cx="842547" cy="176747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1577AB5-5216-DE46-B49D-155A7451C1D4}"/>
              </a:ext>
            </a:extLst>
          </p:cNvPr>
          <p:cNvSpPr txBox="1"/>
          <p:nvPr/>
        </p:nvSpPr>
        <p:spPr>
          <a:xfrm>
            <a:off x="152400" y="1317548"/>
            <a:ext cx="6910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complete data processing workflow: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505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3B3C2-6C95-C152-0CD1-DA4D8A644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8C89529-0D15-91A4-827E-59BB9814FF3E}"/>
              </a:ext>
            </a:extLst>
          </p:cNvPr>
          <p:cNvSpPr txBox="1"/>
          <p:nvPr/>
        </p:nvSpPr>
        <p:spPr>
          <a:xfrm>
            <a:off x="2590800" y="-19050"/>
            <a:ext cx="4191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Unveiling Data Science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893541BC-4063-85F6-4EA3-0D5F2B61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195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Part5 </a:t>
            </a:r>
            <a:r>
              <a:rPr lang="en-US" altLang="zh-CN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Processing and System Architecture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EB6373-4428-1FC2-E809-BEC916AB216B}"/>
              </a:ext>
            </a:extLst>
          </p:cNvPr>
          <p:cNvCxnSpPr>
            <a:cxnSpLocks/>
          </p:cNvCxnSpPr>
          <p:nvPr/>
        </p:nvCxnSpPr>
        <p:spPr>
          <a:xfrm>
            <a:off x="228600" y="1123950"/>
            <a:ext cx="4953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498D5F9-EB6E-C54E-8279-17A2AF2A52AA}"/>
              </a:ext>
            </a:extLst>
          </p:cNvPr>
          <p:cNvGrpSpPr/>
          <p:nvPr/>
        </p:nvGrpSpPr>
        <p:grpSpPr>
          <a:xfrm>
            <a:off x="2554627" y="1769512"/>
            <a:ext cx="3044143" cy="707886"/>
            <a:chOff x="2745128" y="1607953"/>
            <a:chExt cx="3044143" cy="707886"/>
          </a:xfrm>
        </p:grpSpPr>
        <p:sp>
          <p:nvSpPr>
            <p:cNvPr id="6" name="流程图: 准备 16">
              <a:extLst>
                <a:ext uri="{FF2B5EF4-FFF2-40B4-BE49-F238E27FC236}">
                  <a16:creationId xmlns:a16="http://schemas.microsoft.com/office/drawing/2014/main" id="{09466D3B-9FDD-834A-BD54-4E905F3CD87A}"/>
                </a:ext>
              </a:extLst>
            </p:cNvPr>
            <p:cNvSpPr/>
            <p:nvPr/>
          </p:nvSpPr>
          <p:spPr>
            <a:xfrm>
              <a:off x="3007971" y="1653774"/>
              <a:ext cx="2667000" cy="616632"/>
            </a:xfrm>
            <a:prstGeom prst="rect">
              <a:avLst/>
            </a:prstGeom>
            <a:solidFill>
              <a:srgbClr val="BF57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74A8FC1-42E2-EC4B-B26E-05F9109AC82E}"/>
                </a:ext>
              </a:extLst>
            </p:cNvPr>
            <p:cNvSpPr txBox="1"/>
            <p:nvPr/>
          </p:nvSpPr>
          <p:spPr>
            <a:xfrm>
              <a:off x="2745128" y="1607953"/>
              <a:ext cx="304414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Application Software, Data Products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2AAD017-CF54-754F-87E6-9D17CED41748}"/>
              </a:ext>
            </a:extLst>
          </p:cNvPr>
          <p:cNvGrpSpPr/>
          <p:nvPr/>
        </p:nvGrpSpPr>
        <p:grpSpPr>
          <a:xfrm>
            <a:off x="3020510" y="3922443"/>
            <a:ext cx="2237290" cy="1164184"/>
            <a:chOff x="6008225" y="3771232"/>
            <a:chExt cx="2237290" cy="1164184"/>
          </a:xfrm>
        </p:grpSpPr>
        <p:sp>
          <p:nvSpPr>
            <p:cNvPr id="18" name="圆柱体 17">
              <a:extLst>
                <a:ext uri="{FF2B5EF4-FFF2-40B4-BE49-F238E27FC236}">
                  <a16:creationId xmlns:a16="http://schemas.microsoft.com/office/drawing/2014/main" id="{61650E2A-A2D8-5743-B3E4-1D43B5706FC7}"/>
                </a:ext>
              </a:extLst>
            </p:cNvPr>
            <p:cNvSpPr/>
            <p:nvPr/>
          </p:nvSpPr>
          <p:spPr>
            <a:xfrm>
              <a:off x="6008225" y="3771232"/>
              <a:ext cx="2158196" cy="1164184"/>
            </a:xfrm>
            <a:prstGeom prst="can">
              <a:avLst/>
            </a:prstGeom>
            <a:solidFill>
              <a:srgbClr val="BF57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75C8D55-CC32-AD4C-BEAD-B8E227ABE1A2}"/>
                </a:ext>
              </a:extLst>
            </p:cNvPr>
            <p:cNvSpPr txBox="1"/>
            <p:nvPr/>
          </p:nvSpPr>
          <p:spPr>
            <a:xfrm>
              <a:off x="6019800" y="4093518"/>
              <a:ext cx="222571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Database (Storage Device)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DF582DE-73F2-F644-BCD2-7C1160D2FAA0}"/>
              </a:ext>
            </a:extLst>
          </p:cNvPr>
          <p:cNvGrpSpPr/>
          <p:nvPr/>
        </p:nvGrpSpPr>
        <p:grpSpPr>
          <a:xfrm>
            <a:off x="1338563" y="2776290"/>
            <a:ext cx="5612758" cy="805100"/>
            <a:chOff x="948098" y="2680008"/>
            <a:chExt cx="5612758" cy="805100"/>
          </a:xfrm>
        </p:grpSpPr>
        <p:sp>
          <p:nvSpPr>
            <p:cNvPr id="9" name="矩形: 圆角 7">
              <a:extLst>
                <a:ext uri="{FF2B5EF4-FFF2-40B4-BE49-F238E27FC236}">
                  <a16:creationId xmlns:a16="http://schemas.microsoft.com/office/drawing/2014/main" id="{6ABBC7EE-995F-4648-A9D6-5F41752D9E41}"/>
                </a:ext>
              </a:extLst>
            </p:cNvPr>
            <p:cNvSpPr/>
            <p:nvPr/>
          </p:nvSpPr>
          <p:spPr>
            <a:xfrm>
              <a:off x="1184355" y="2680008"/>
              <a:ext cx="5140245" cy="805100"/>
            </a:xfrm>
            <a:prstGeom prst="roundRect">
              <a:avLst/>
            </a:prstGeom>
            <a:solidFill>
              <a:srgbClr val="BF5700"/>
            </a:solidFill>
            <a:ln w="38100">
              <a:solidFill>
                <a:srgbClr val="BF57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25D6C3B-21EE-2D41-93DF-B0498D5CC3B9}"/>
                </a:ext>
              </a:extLst>
            </p:cNvPr>
            <p:cNvSpPr txBox="1"/>
            <p:nvPr/>
          </p:nvSpPr>
          <p:spPr>
            <a:xfrm>
              <a:off x="948098" y="2706123"/>
              <a:ext cx="561275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Storage, Retrieval, and Analysis Software (Computing Device)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箭头: 下 17">
            <a:extLst>
              <a:ext uri="{FF2B5EF4-FFF2-40B4-BE49-F238E27FC236}">
                <a16:creationId xmlns:a16="http://schemas.microsoft.com/office/drawing/2014/main" id="{D0A8F0C0-F800-DA42-9771-7E05365CA8B2}"/>
              </a:ext>
            </a:extLst>
          </p:cNvPr>
          <p:cNvSpPr/>
          <p:nvPr/>
        </p:nvSpPr>
        <p:spPr>
          <a:xfrm rot="10800000">
            <a:off x="3886200" y="2449851"/>
            <a:ext cx="381000" cy="304800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5" name="箭头: 下 18">
            <a:extLst>
              <a:ext uri="{FF2B5EF4-FFF2-40B4-BE49-F238E27FC236}">
                <a16:creationId xmlns:a16="http://schemas.microsoft.com/office/drawing/2014/main" id="{0EF4C98C-99AA-0641-AD6F-6226CE3CD0EA}"/>
              </a:ext>
            </a:extLst>
          </p:cNvPr>
          <p:cNvSpPr/>
          <p:nvPr/>
        </p:nvSpPr>
        <p:spPr>
          <a:xfrm rot="10800000">
            <a:off x="3886200" y="3603029"/>
            <a:ext cx="381000" cy="304800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980E72D-BF37-7F4D-B01A-54C97E39D178}"/>
              </a:ext>
            </a:extLst>
          </p:cNvPr>
          <p:cNvSpPr txBox="1"/>
          <p:nvPr/>
        </p:nvSpPr>
        <p:spPr>
          <a:xfrm>
            <a:off x="152400" y="1223382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Architecture of Data Processing Systems: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836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3B3C2-6C95-C152-0CD1-DA4D8A644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8C89529-0D15-91A4-827E-59BB9814FF3E}"/>
              </a:ext>
            </a:extLst>
          </p:cNvPr>
          <p:cNvSpPr txBox="1"/>
          <p:nvPr/>
        </p:nvSpPr>
        <p:spPr>
          <a:xfrm>
            <a:off x="2590800" y="-19050"/>
            <a:ext cx="4191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Unveiling Data Science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893541BC-4063-85F6-4EA3-0D5F2B61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195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Part5 </a:t>
            </a:r>
            <a:r>
              <a:rPr lang="en-US" altLang="zh-CN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Processing and System Architecture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EB6373-4428-1FC2-E809-BEC916AB216B}"/>
              </a:ext>
            </a:extLst>
          </p:cNvPr>
          <p:cNvCxnSpPr>
            <a:cxnSpLocks/>
          </p:cNvCxnSpPr>
          <p:nvPr/>
        </p:nvCxnSpPr>
        <p:spPr>
          <a:xfrm>
            <a:off x="228600" y="1123950"/>
            <a:ext cx="4953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5F081EA-6F39-684B-9518-06F2FC1ECA7F}"/>
              </a:ext>
            </a:extLst>
          </p:cNvPr>
          <p:cNvSpPr txBox="1"/>
          <p:nvPr/>
        </p:nvSpPr>
        <p:spPr>
          <a:xfrm>
            <a:off x="152400" y="1281674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Lambda Architecture of Data Processing Systems: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03EC9FC0-D96F-2F47-9FDF-FA7B2A7057C7}"/>
              </a:ext>
            </a:extLst>
          </p:cNvPr>
          <p:cNvGrpSpPr/>
          <p:nvPr/>
        </p:nvGrpSpPr>
        <p:grpSpPr>
          <a:xfrm>
            <a:off x="152400" y="1858606"/>
            <a:ext cx="8744934" cy="3217298"/>
            <a:chOff x="152400" y="1685047"/>
            <a:chExt cx="8744934" cy="3217298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A40C48B-20E0-974B-B5D2-640811A02412}"/>
                </a:ext>
              </a:extLst>
            </p:cNvPr>
            <p:cNvGrpSpPr/>
            <p:nvPr/>
          </p:nvGrpSpPr>
          <p:grpSpPr>
            <a:xfrm>
              <a:off x="152400" y="2571750"/>
              <a:ext cx="1371600" cy="886704"/>
              <a:chOff x="152400" y="2571750"/>
              <a:chExt cx="1371600" cy="886704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D7A82A5F-BC65-F341-874E-F31ADC93F55A}"/>
                  </a:ext>
                </a:extLst>
              </p:cNvPr>
              <p:cNvSpPr/>
              <p:nvPr/>
            </p:nvSpPr>
            <p:spPr>
              <a:xfrm>
                <a:off x="152400" y="2571750"/>
                <a:ext cx="1143000" cy="886704"/>
              </a:xfrm>
              <a:prstGeom prst="ellipse">
                <a:avLst/>
              </a:prstGeom>
              <a:noFill/>
              <a:ln>
                <a:solidFill>
                  <a:srgbClr val="BE5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A94C68D-AA2A-3247-8388-2A8C520128EF}"/>
                  </a:ext>
                </a:extLst>
              </p:cNvPr>
              <p:cNvSpPr txBox="1"/>
              <p:nvPr/>
            </p:nvSpPr>
            <p:spPr>
              <a:xfrm>
                <a:off x="381000" y="2571750"/>
                <a:ext cx="1143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BE56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</a:t>
                </a:r>
              </a:p>
              <a:p>
                <a:r>
                  <a:rPr kumimoji="1" lang="en-US" altLang="zh-CN" dirty="0">
                    <a:solidFill>
                      <a:srgbClr val="BE56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</a:t>
                </a:r>
                <a:endParaRPr kumimoji="1" lang="zh-CN" altLang="en-US" dirty="0">
                  <a:solidFill>
                    <a:srgbClr val="BE56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" name="右箭头 8">
              <a:extLst>
                <a:ext uri="{FF2B5EF4-FFF2-40B4-BE49-F238E27FC236}">
                  <a16:creationId xmlns:a16="http://schemas.microsoft.com/office/drawing/2014/main" id="{0ECA750D-068E-FE42-8F08-DEFE67A38EFC}"/>
                </a:ext>
              </a:extLst>
            </p:cNvPr>
            <p:cNvSpPr/>
            <p:nvPr/>
          </p:nvSpPr>
          <p:spPr>
            <a:xfrm rot="2400000">
              <a:off x="1057897" y="3462465"/>
              <a:ext cx="619200" cy="2232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CCE2E50-6930-9640-8258-26BAD928E216}"/>
                </a:ext>
              </a:extLst>
            </p:cNvPr>
            <p:cNvGrpSpPr/>
            <p:nvPr/>
          </p:nvGrpSpPr>
          <p:grpSpPr>
            <a:xfrm>
              <a:off x="1729930" y="3371142"/>
              <a:ext cx="3009900" cy="1531203"/>
              <a:chOff x="2438400" y="3402747"/>
              <a:chExt cx="3009900" cy="1531203"/>
            </a:xfrm>
          </p:grpSpPr>
          <p:sp>
            <p:nvSpPr>
              <p:cNvPr id="11" name="圆角矩形 10">
                <a:extLst>
                  <a:ext uri="{FF2B5EF4-FFF2-40B4-BE49-F238E27FC236}">
                    <a16:creationId xmlns:a16="http://schemas.microsoft.com/office/drawing/2014/main" id="{FABA92B9-1EE5-4E40-BBB6-E6E3D3805855}"/>
                  </a:ext>
                </a:extLst>
              </p:cNvPr>
              <p:cNvSpPr/>
              <p:nvPr/>
            </p:nvSpPr>
            <p:spPr>
              <a:xfrm>
                <a:off x="2438400" y="3402747"/>
                <a:ext cx="2590800" cy="1531203"/>
              </a:xfrm>
              <a:prstGeom prst="roundRect">
                <a:avLst/>
              </a:prstGeom>
              <a:noFill/>
              <a:ln>
                <a:solidFill>
                  <a:srgbClr val="BE5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08849B0-3822-604E-8C8C-C2BDE3C8259E}"/>
                  </a:ext>
                </a:extLst>
              </p:cNvPr>
              <p:cNvSpPr txBox="1"/>
              <p:nvPr/>
            </p:nvSpPr>
            <p:spPr>
              <a:xfrm>
                <a:off x="2705100" y="3458453"/>
                <a:ext cx="1981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Speed Layer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CB0916E2-72A7-834B-927B-7ED4F271D9BC}"/>
                  </a:ext>
                </a:extLst>
              </p:cNvPr>
              <p:cNvGrpSpPr/>
              <p:nvPr/>
            </p:nvGrpSpPr>
            <p:grpSpPr>
              <a:xfrm>
                <a:off x="2552700" y="3858563"/>
                <a:ext cx="2362200" cy="542898"/>
                <a:chOff x="2552700" y="3858563"/>
                <a:chExt cx="2362200" cy="542898"/>
              </a:xfrm>
            </p:grpSpPr>
            <p:sp>
              <p:nvSpPr>
                <p:cNvPr id="14" name="对角圆角矩形 13">
                  <a:extLst>
                    <a:ext uri="{FF2B5EF4-FFF2-40B4-BE49-F238E27FC236}">
                      <a16:creationId xmlns:a16="http://schemas.microsoft.com/office/drawing/2014/main" id="{772B5315-F03F-DD4C-B10E-55079F332D34}"/>
                    </a:ext>
                  </a:extLst>
                </p:cNvPr>
                <p:cNvSpPr/>
                <p:nvPr/>
              </p:nvSpPr>
              <p:spPr>
                <a:xfrm>
                  <a:off x="2590800" y="3858563"/>
                  <a:ext cx="1790700" cy="542898"/>
                </a:xfrm>
                <a:prstGeom prst="round2DiagRect">
                  <a:avLst/>
                </a:prstGeom>
                <a:solidFill>
                  <a:srgbClr val="BE56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A4CFDBF2-01E8-AE47-85F9-CE09225F372D}"/>
                    </a:ext>
                  </a:extLst>
                </p:cNvPr>
                <p:cNvSpPr txBox="1"/>
                <p:nvPr/>
              </p:nvSpPr>
              <p:spPr>
                <a:xfrm>
                  <a:off x="2552700" y="3862586"/>
                  <a:ext cx="2362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Real-time view</a:t>
                  </a:r>
                  <a:endPara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D0F609F9-CBA8-AE45-BD3E-5554B14B3711}"/>
                  </a:ext>
                </a:extLst>
              </p:cNvPr>
              <p:cNvGrpSpPr/>
              <p:nvPr/>
            </p:nvGrpSpPr>
            <p:grpSpPr>
              <a:xfrm>
                <a:off x="3086100" y="4223478"/>
                <a:ext cx="2362200" cy="542898"/>
                <a:chOff x="2552700" y="3858563"/>
                <a:chExt cx="2362200" cy="542898"/>
              </a:xfrm>
            </p:grpSpPr>
            <p:sp>
              <p:nvSpPr>
                <p:cNvPr id="18" name="对角圆角矩形 17">
                  <a:extLst>
                    <a:ext uri="{FF2B5EF4-FFF2-40B4-BE49-F238E27FC236}">
                      <a16:creationId xmlns:a16="http://schemas.microsoft.com/office/drawing/2014/main" id="{CF6133F9-6FDB-084E-A7AF-BAF525D98FCC}"/>
                    </a:ext>
                  </a:extLst>
                </p:cNvPr>
                <p:cNvSpPr/>
                <p:nvPr/>
              </p:nvSpPr>
              <p:spPr>
                <a:xfrm>
                  <a:off x="2590800" y="3858563"/>
                  <a:ext cx="1790700" cy="542898"/>
                </a:xfrm>
                <a:prstGeom prst="round2DiagRect">
                  <a:avLst/>
                </a:prstGeom>
                <a:solidFill>
                  <a:srgbClr val="BE56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59081EA7-B3F1-2749-A887-D9C914C54F4A}"/>
                    </a:ext>
                  </a:extLst>
                </p:cNvPr>
                <p:cNvSpPr txBox="1"/>
                <p:nvPr/>
              </p:nvSpPr>
              <p:spPr>
                <a:xfrm>
                  <a:off x="2552700" y="3862586"/>
                  <a:ext cx="2362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Real-time view</a:t>
                  </a:r>
                  <a:endPara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CDA420E-8A25-FF41-8F12-ADB68A3A67F1}"/>
                </a:ext>
              </a:extLst>
            </p:cNvPr>
            <p:cNvGrpSpPr/>
            <p:nvPr/>
          </p:nvGrpSpPr>
          <p:grpSpPr>
            <a:xfrm>
              <a:off x="1729930" y="1691141"/>
              <a:ext cx="2861841" cy="1282257"/>
              <a:chOff x="1824459" y="1926111"/>
              <a:chExt cx="2861841" cy="1282257"/>
            </a:xfrm>
          </p:grpSpPr>
          <p:sp>
            <p:nvSpPr>
              <p:cNvPr id="20" name="圆角矩形 19">
                <a:extLst>
                  <a:ext uri="{FF2B5EF4-FFF2-40B4-BE49-F238E27FC236}">
                    <a16:creationId xmlns:a16="http://schemas.microsoft.com/office/drawing/2014/main" id="{8188719F-73AC-F142-AC04-BC9001115907}"/>
                  </a:ext>
                </a:extLst>
              </p:cNvPr>
              <p:cNvSpPr/>
              <p:nvPr/>
            </p:nvSpPr>
            <p:spPr>
              <a:xfrm>
                <a:off x="1824459" y="1926111"/>
                <a:ext cx="2590800" cy="1282257"/>
              </a:xfrm>
              <a:prstGeom prst="roundRect">
                <a:avLst/>
              </a:prstGeom>
              <a:noFill/>
              <a:ln>
                <a:solidFill>
                  <a:srgbClr val="BE5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0340E39-B1EF-FD46-B833-938C6B1E6F90}"/>
                  </a:ext>
                </a:extLst>
              </p:cNvPr>
              <p:cNvSpPr txBox="1"/>
              <p:nvPr/>
            </p:nvSpPr>
            <p:spPr>
              <a:xfrm>
                <a:off x="2351108" y="1981582"/>
                <a:ext cx="1981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 Layer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5147DD98-3223-044A-82C9-5A97767058EA}"/>
                  </a:ext>
                </a:extLst>
              </p:cNvPr>
              <p:cNvGrpSpPr/>
              <p:nvPr/>
            </p:nvGrpSpPr>
            <p:grpSpPr>
              <a:xfrm>
                <a:off x="2249105" y="2523581"/>
                <a:ext cx="2437195" cy="542898"/>
                <a:chOff x="2224509" y="2525580"/>
                <a:chExt cx="2437195" cy="542898"/>
              </a:xfrm>
            </p:grpSpPr>
            <p:sp>
              <p:nvSpPr>
                <p:cNvPr id="23" name="圆柱体 22">
                  <a:extLst>
                    <a:ext uri="{FF2B5EF4-FFF2-40B4-BE49-F238E27FC236}">
                      <a16:creationId xmlns:a16="http://schemas.microsoft.com/office/drawing/2014/main" id="{CFC45C83-4AC3-AC41-B863-F0266ED79F14}"/>
                    </a:ext>
                  </a:extLst>
                </p:cNvPr>
                <p:cNvSpPr/>
                <p:nvPr/>
              </p:nvSpPr>
              <p:spPr>
                <a:xfrm>
                  <a:off x="2224509" y="2525580"/>
                  <a:ext cx="1790700" cy="542898"/>
                </a:xfrm>
                <a:prstGeom prst="can">
                  <a:avLst/>
                </a:prstGeom>
                <a:solidFill>
                  <a:srgbClr val="BE56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8B40647-90BE-B741-89B9-74935A8AC635}"/>
                    </a:ext>
                  </a:extLst>
                </p:cNvPr>
                <p:cNvSpPr txBox="1"/>
                <p:nvPr/>
              </p:nvSpPr>
              <p:spPr>
                <a:xfrm>
                  <a:off x="2299504" y="2666292"/>
                  <a:ext cx="2362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Master dataset</a:t>
                  </a:r>
                  <a:endPara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7" name="右箭头 26">
              <a:extLst>
                <a:ext uri="{FF2B5EF4-FFF2-40B4-BE49-F238E27FC236}">
                  <a16:creationId xmlns:a16="http://schemas.microsoft.com/office/drawing/2014/main" id="{D2D18EBE-659B-1F43-8EE7-78A8AE9B8B2D}"/>
                </a:ext>
              </a:extLst>
            </p:cNvPr>
            <p:cNvSpPr/>
            <p:nvPr/>
          </p:nvSpPr>
          <p:spPr>
            <a:xfrm rot="19200000" flipV="1">
              <a:off x="1117533" y="2376655"/>
              <a:ext cx="620990" cy="22358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54153542-5C5D-7F4A-9BF6-BAF8FB3BFF56}"/>
                </a:ext>
              </a:extLst>
            </p:cNvPr>
            <p:cNvGrpSpPr/>
            <p:nvPr/>
          </p:nvGrpSpPr>
          <p:grpSpPr>
            <a:xfrm>
              <a:off x="4658333" y="1685047"/>
              <a:ext cx="2763100" cy="2141911"/>
              <a:chOff x="4847379" y="1685047"/>
              <a:chExt cx="2763100" cy="2141911"/>
            </a:xfrm>
          </p:grpSpPr>
          <p:sp>
            <p:nvSpPr>
              <p:cNvPr id="30" name="圆角矩形 29">
                <a:extLst>
                  <a:ext uri="{FF2B5EF4-FFF2-40B4-BE49-F238E27FC236}">
                    <a16:creationId xmlns:a16="http://schemas.microsoft.com/office/drawing/2014/main" id="{9FCE9A02-613B-474C-A07E-D1F51F23F987}"/>
                  </a:ext>
                </a:extLst>
              </p:cNvPr>
              <p:cNvSpPr/>
              <p:nvPr/>
            </p:nvSpPr>
            <p:spPr>
              <a:xfrm>
                <a:off x="4847379" y="1685047"/>
                <a:ext cx="1981200" cy="2141911"/>
              </a:xfrm>
              <a:prstGeom prst="roundRect">
                <a:avLst/>
              </a:prstGeom>
              <a:noFill/>
              <a:ln>
                <a:solidFill>
                  <a:srgbClr val="BE5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86739D6-66F1-A540-AD2A-5A2B5308BED8}"/>
                  </a:ext>
                </a:extLst>
              </p:cNvPr>
              <p:cNvSpPr txBox="1"/>
              <p:nvPr/>
            </p:nvSpPr>
            <p:spPr>
              <a:xfrm>
                <a:off x="4955171" y="1740753"/>
                <a:ext cx="1981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Serving Layer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AC0752E8-CA04-7F48-90DA-52B4C8F2452C}"/>
                  </a:ext>
                </a:extLst>
              </p:cNvPr>
              <p:cNvGrpSpPr/>
              <p:nvPr/>
            </p:nvGrpSpPr>
            <p:grpSpPr>
              <a:xfrm>
                <a:off x="5248279" y="2987248"/>
                <a:ext cx="2362200" cy="575173"/>
                <a:chOff x="5088521" y="3139261"/>
                <a:chExt cx="2362200" cy="575173"/>
              </a:xfrm>
            </p:grpSpPr>
            <p:sp>
              <p:nvSpPr>
                <p:cNvPr id="34" name="对角圆角矩形 33">
                  <a:extLst>
                    <a:ext uri="{FF2B5EF4-FFF2-40B4-BE49-F238E27FC236}">
                      <a16:creationId xmlns:a16="http://schemas.microsoft.com/office/drawing/2014/main" id="{8F094B76-D815-1245-928B-00D4A7594789}"/>
                    </a:ext>
                  </a:extLst>
                </p:cNvPr>
                <p:cNvSpPr/>
                <p:nvPr/>
              </p:nvSpPr>
              <p:spPr>
                <a:xfrm>
                  <a:off x="5088521" y="3139261"/>
                  <a:ext cx="1255129" cy="575173"/>
                </a:xfrm>
                <a:prstGeom prst="round2DiagRect">
                  <a:avLst/>
                </a:prstGeom>
                <a:solidFill>
                  <a:srgbClr val="BE56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6C2F8CE2-5F0E-7D44-A214-F9E91CE05830}"/>
                    </a:ext>
                  </a:extLst>
                </p:cNvPr>
                <p:cNvSpPr txBox="1"/>
                <p:nvPr/>
              </p:nvSpPr>
              <p:spPr>
                <a:xfrm>
                  <a:off x="5088521" y="3242182"/>
                  <a:ext cx="2362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Batch view</a:t>
                  </a:r>
                  <a:endPara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B1FE6C61-FCC5-AD49-BAB6-49A430644552}"/>
                  </a:ext>
                </a:extLst>
              </p:cNvPr>
              <p:cNvGrpSpPr/>
              <p:nvPr/>
            </p:nvGrpSpPr>
            <p:grpSpPr>
              <a:xfrm>
                <a:off x="5248279" y="2194864"/>
                <a:ext cx="2362200" cy="575173"/>
                <a:chOff x="5088521" y="3139261"/>
                <a:chExt cx="2362200" cy="575173"/>
              </a:xfrm>
            </p:grpSpPr>
            <p:sp>
              <p:nvSpPr>
                <p:cNvPr id="40" name="对角圆角矩形 39">
                  <a:extLst>
                    <a:ext uri="{FF2B5EF4-FFF2-40B4-BE49-F238E27FC236}">
                      <a16:creationId xmlns:a16="http://schemas.microsoft.com/office/drawing/2014/main" id="{017624CB-52CA-4442-8809-525903383FB7}"/>
                    </a:ext>
                  </a:extLst>
                </p:cNvPr>
                <p:cNvSpPr/>
                <p:nvPr/>
              </p:nvSpPr>
              <p:spPr>
                <a:xfrm>
                  <a:off x="5088521" y="3139261"/>
                  <a:ext cx="1255129" cy="575173"/>
                </a:xfrm>
                <a:prstGeom prst="round2DiagRect">
                  <a:avLst/>
                </a:prstGeom>
                <a:solidFill>
                  <a:srgbClr val="BE56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BAA70265-02BB-7E43-91B2-3B4F65B323B0}"/>
                    </a:ext>
                  </a:extLst>
                </p:cNvPr>
                <p:cNvSpPr txBox="1"/>
                <p:nvPr/>
              </p:nvSpPr>
              <p:spPr>
                <a:xfrm>
                  <a:off x="5088521" y="3242182"/>
                  <a:ext cx="2362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Batch view</a:t>
                  </a:r>
                  <a:endPara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43" name="右箭头 42">
              <a:extLst>
                <a:ext uri="{FF2B5EF4-FFF2-40B4-BE49-F238E27FC236}">
                  <a16:creationId xmlns:a16="http://schemas.microsoft.com/office/drawing/2014/main" id="{EA1104D4-B6B8-274D-9BC3-F94CF65D0FC1}"/>
                </a:ext>
              </a:extLst>
            </p:cNvPr>
            <p:cNvSpPr/>
            <p:nvPr/>
          </p:nvSpPr>
          <p:spPr>
            <a:xfrm>
              <a:off x="4059420" y="2281575"/>
              <a:ext cx="933251" cy="18655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13FE7B41-28F6-974F-A82D-C2EC17713D4F}"/>
                </a:ext>
              </a:extLst>
            </p:cNvPr>
            <p:cNvGrpSpPr/>
            <p:nvPr/>
          </p:nvGrpSpPr>
          <p:grpSpPr>
            <a:xfrm>
              <a:off x="7752758" y="2035823"/>
              <a:ext cx="1143000" cy="787000"/>
              <a:chOff x="271087" y="2613989"/>
              <a:chExt cx="1143000" cy="787000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82C7A7-A122-5241-A22C-624A5829C183}"/>
                  </a:ext>
                </a:extLst>
              </p:cNvPr>
              <p:cNvSpPr/>
              <p:nvPr/>
            </p:nvSpPr>
            <p:spPr>
              <a:xfrm>
                <a:off x="271087" y="2613989"/>
                <a:ext cx="955834" cy="787000"/>
              </a:xfrm>
              <a:prstGeom prst="ellipse">
                <a:avLst/>
              </a:prstGeom>
              <a:noFill/>
              <a:ln>
                <a:solidFill>
                  <a:srgbClr val="BE5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F69F09D2-DC19-5743-849D-A06FE2C9C233}"/>
                  </a:ext>
                </a:extLst>
              </p:cNvPr>
              <p:cNvSpPr txBox="1"/>
              <p:nvPr/>
            </p:nvSpPr>
            <p:spPr>
              <a:xfrm>
                <a:off x="271087" y="2727808"/>
                <a:ext cx="1143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BE56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query</a:t>
                </a:r>
                <a:endParaRPr kumimoji="1" lang="zh-CN" altLang="en-US" dirty="0">
                  <a:solidFill>
                    <a:srgbClr val="BE56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7819355B-7985-2B47-A0D8-92A393FCB639}"/>
                </a:ext>
              </a:extLst>
            </p:cNvPr>
            <p:cNvGrpSpPr/>
            <p:nvPr/>
          </p:nvGrpSpPr>
          <p:grpSpPr>
            <a:xfrm>
              <a:off x="7752758" y="3009247"/>
              <a:ext cx="1143000" cy="787000"/>
              <a:chOff x="271087" y="2613989"/>
              <a:chExt cx="1143000" cy="787000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9122AD84-C812-F84F-974F-BBF19BDEF885}"/>
                  </a:ext>
                </a:extLst>
              </p:cNvPr>
              <p:cNvSpPr/>
              <p:nvPr/>
            </p:nvSpPr>
            <p:spPr>
              <a:xfrm>
                <a:off x="271087" y="2613989"/>
                <a:ext cx="955834" cy="787000"/>
              </a:xfrm>
              <a:prstGeom prst="ellipse">
                <a:avLst/>
              </a:prstGeom>
              <a:noFill/>
              <a:ln>
                <a:solidFill>
                  <a:srgbClr val="BE5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CA6E8C6F-B51F-7545-BF03-8F3433E64860}"/>
                  </a:ext>
                </a:extLst>
              </p:cNvPr>
              <p:cNvSpPr txBox="1"/>
              <p:nvPr/>
            </p:nvSpPr>
            <p:spPr>
              <a:xfrm>
                <a:off x="271087" y="2727808"/>
                <a:ext cx="1143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BE56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query</a:t>
                </a:r>
                <a:endParaRPr kumimoji="1" lang="zh-CN" altLang="en-US" dirty="0">
                  <a:solidFill>
                    <a:srgbClr val="BE56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220325B-3734-E042-A5C8-71F1B1C5DF64}"/>
                </a:ext>
              </a:extLst>
            </p:cNvPr>
            <p:cNvGrpSpPr/>
            <p:nvPr/>
          </p:nvGrpSpPr>
          <p:grpSpPr>
            <a:xfrm>
              <a:off x="7754334" y="3976356"/>
              <a:ext cx="1143000" cy="787000"/>
              <a:chOff x="271087" y="2613989"/>
              <a:chExt cx="1143000" cy="787000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A27DB939-395B-F740-8994-F76B9E175438}"/>
                  </a:ext>
                </a:extLst>
              </p:cNvPr>
              <p:cNvSpPr/>
              <p:nvPr/>
            </p:nvSpPr>
            <p:spPr>
              <a:xfrm>
                <a:off x="271087" y="2613989"/>
                <a:ext cx="955834" cy="787000"/>
              </a:xfrm>
              <a:prstGeom prst="ellipse">
                <a:avLst/>
              </a:prstGeom>
              <a:noFill/>
              <a:ln>
                <a:solidFill>
                  <a:srgbClr val="BE5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6D04B2A6-2D23-4D47-9075-5FD1E8A84DF2}"/>
                  </a:ext>
                </a:extLst>
              </p:cNvPr>
              <p:cNvSpPr txBox="1"/>
              <p:nvPr/>
            </p:nvSpPr>
            <p:spPr>
              <a:xfrm>
                <a:off x="271087" y="2727808"/>
                <a:ext cx="1143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BE56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query</a:t>
                </a:r>
                <a:endParaRPr kumimoji="1" lang="zh-CN" altLang="en-US" dirty="0">
                  <a:solidFill>
                    <a:srgbClr val="BE56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4" name="直线箭头连接符 53">
              <a:extLst>
                <a:ext uri="{FF2B5EF4-FFF2-40B4-BE49-F238E27FC236}">
                  <a16:creationId xmlns:a16="http://schemas.microsoft.com/office/drawing/2014/main" id="{F1CB5759-82FE-9442-8241-DBD430F7DE3D}"/>
                </a:ext>
              </a:extLst>
            </p:cNvPr>
            <p:cNvCxnSpPr/>
            <p:nvPr/>
          </p:nvCxnSpPr>
          <p:spPr>
            <a:xfrm>
              <a:off x="6314362" y="2464768"/>
              <a:ext cx="1438396" cy="0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箭头连接符 54">
              <a:extLst>
                <a:ext uri="{FF2B5EF4-FFF2-40B4-BE49-F238E27FC236}">
                  <a16:creationId xmlns:a16="http://schemas.microsoft.com/office/drawing/2014/main" id="{DBC31B06-6C18-0741-AFCD-9E3871810B33}"/>
                </a:ext>
              </a:extLst>
            </p:cNvPr>
            <p:cNvCxnSpPr>
              <a:cxnSpLocks/>
            </p:cNvCxnSpPr>
            <p:nvPr/>
          </p:nvCxnSpPr>
          <p:spPr>
            <a:xfrm>
              <a:off x="4237779" y="4463322"/>
              <a:ext cx="3514979" cy="0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肘形连接符 57">
              <a:extLst>
                <a:ext uri="{FF2B5EF4-FFF2-40B4-BE49-F238E27FC236}">
                  <a16:creationId xmlns:a16="http://schemas.microsoft.com/office/drawing/2014/main" id="{55C085F2-E02F-5340-B6E9-628FD5871BFB}"/>
                </a:ext>
              </a:extLst>
            </p:cNvPr>
            <p:cNvCxnSpPr>
              <a:cxnSpLocks/>
            </p:cNvCxnSpPr>
            <p:nvPr/>
          </p:nvCxnSpPr>
          <p:spPr>
            <a:xfrm>
              <a:off x="6314362" y="3289567"/>
              <a:ext cx="1402710" cy="190597"/>
            </a:xfrm>
            <a:prstGeom prst="bentConnector3">
              <a:avLst>
                <a:gd name="adj1" fmla="val 87958"/>
              </a:avLst>
            </a:prstGeom>
            <a:ln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肘形连接符 60">
              <a:extLst>
                <a:ext uri="{FF2B5EF4-FFF2-40B4-BE49-F238E27FC236}">
                  <a16:creationId xmlns:a16="http://schemas.microsoft.com/office/drawing/2014/main" id="{B745917B-03FC-3640-BACF-16DE524E24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818" y="3485770"/>
              <a:ext cx="4078940" cy="547458"/>
            </a:xfrm>
            <a:prstGeom prst="bentConnector3">
              <a:avLst>
                <a:gd name="adj1" fmla="val 95119"/>
              </a:avLst>
            </a:prstGeom>
            <a:ln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7965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90800" y="-19050"/>
            <a:ext cx="4191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Unveiling Data Science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52400" y="36195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Part6 </a:t>
            </a:r>
            <a:r>
              <a:rPr lang="en-US" altLang="zh-CN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Diversity of Data and Value Extraction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28600" y="1123950"/>
            <a:ext cx="4953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3409950"/>
            <a:ext cx="1811020" cy="10172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35405"/>
            <a:ext cx="1214120" cy="10172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1334770"/>
            <a:ext cx="1078230" cy="10179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1352550"/>
            <a:ext cx="941705" cy="94170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333750"/>
            <a:ext cx="1313815" cy="10172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600" y="3368675"/>
            <a:ext cx="1682750" cy="94678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66395" y="2472690"/>
            <a:ext cx="15386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date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693795" y="2466975"/>
            <a:ext cx="1574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file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971665" y="2461895"/>
            <a:ext cx="1486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XML file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66395" y="4476750"/>
            <a:ext cx="1606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RDF date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693795" y="4351020"/>
            <a:ext cx="13589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date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437630" y="4384040"/>
            <a:ext cx="2391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multimedia date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90800" y="-19050"/>
            <a:ext cx="4191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Unveiling Data Science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52400" y="36195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Part6 </a:t>
            </a:r>
            <a:r>
              <a:rPr lang="en-US" altLang="zh-CN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Diversity of Data and Value Extraction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28600" y="1123950"/>
            <a:ext cx="4953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733550"/>
            <a:ext cx="3823970" cy="30410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8600" y="1471930"/>
            <a:ext cx="3970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Linked Open Date Program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90800" y="-19050"/>
            <a:ext cx="4191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Unveiling Data Science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52400" y="36195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Part6 </a:t>
            </a:r>
            <a:r>
              <a:rPr lang="en-US" altLang="zh-CN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Diversity of Data and Value Extraction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28600" y="1123950"/>
            <a:ext cx="4953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28600" y="1276350"/>
            <a:ext cx="4512310" cy="4603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Raw date: voluminous, low value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740910" y="2008505"/>
            <a:ext cx="3156585" cy="460375"/>
          </a:xfrm>
          <a:prstGeom prst="rect">
            <a:avLst/>
          </a:prstGeom>
          <a:solidFill>
            <a:schemeClr val="tx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Cleaned, integrated date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00200" y="2632075"/>
            <a:ext cx="2150745" cy="460375"/>
          </a:xfrm>
          <a:prstGeom prst="rect">
            <a:avLst/>
          </a:prstGeom>
          <a:solidFill>
            <a:schemeClr val="tx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</a:rPr>
              <a:t>Metrics&amp;report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81400" y="3714750"/>
            <a:ext cx="4114800" cy="461665"/>
          </a:xfrm>
          <a:prstGeom prst="rect">
            <a:avLst/>
          </a:prstGeom>
          <a:solidFill>
            <a:schemeClr val="tx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Insights: pattern, correlation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676400" y="4505325"/>
            <a:ext cx="3352800" cy="464185"/>
          </a:xfrm>
          <a:prstGeom prst="rect">
            <a:avLst/>
          </a:prstGeom>
          <a:solidFill>
            <a:schemeClr val="tx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</a:rPr>
              <a:t>Konwledge</a:t>
            </a:r>
            <a:r>
              <a:rPr lang="en-US" altLang="zh-CN" dirty="0">
                <a:latin typeface="Times New Roman" panose="02020603050405020304" pitchFamily="18" charset="0"/>
              </a:rPr>
              <a:t>, high value</a:t>
            </a:r>
          </a:p>
        </p:txBody>
      </p:sp>
      <p:cxnSp>
        <p:nvCxnSpPr>
          <p:cNvPr id="12" name="曲线连接符 11"/>
          <p:cNvCxnSpPr>
            <a:stCxn id="2" idx="3"/>
            <a:endCxn id="6" idx="0"/>
          </p:cNvCxnSpPr>
          <p:nvPr/>
        </p:nvCxnSpPr>
        <p:spPr>
          <a:xfrm>
            <a:off x="4740910" y="1506855"/>
            <a:ext cx="1578610" cy="50165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2"/>
          <p:cNvCxnSpPr>
            <a:stCxn id="6" idx="1"/>
            <a:endCxn id="8" idx="0"/>
          </p:cNvCxnSpPr>
          <p:nvPr/>
        </p:nvCxnSpPr>
        <p:spPr>
          <a:xfrm rot="10800000" flipV="1">
            <a:off x="2675890" y="2238375"/>
            <a:ext cx="2065020" cy="393065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cxnSpLocks/>
            <a:stCxn id="8" idx="3"/>
            <a:endCxn id="9" idx="0"/>
          </p:cNvCxnSpPr>
          <p:nvPr/>
        </p:nvCxnSpPr>
        <p:spPr>
          <a:xfrm>
            <a:off x="3750945" y="2862263"/>
            <a:ext cx="1887855" cy="852487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14"/>
          <p:cNvCxnSpPr>
            <a:cxnSpLocks/>
            <a:stCxn id="9" idx="1"/>
            <a:endCxn id="11" idx="0"/>
          </p:cNvCxnSpPr>
          <p:nvPr/>
        </p:nvCxnSpPr>
        <p:spPr>
          <a:xfrm rot="10800000" flipV="1">
            <a:off x="3352800" y="3945583"/>
            <a:ext cx="228600" cy="55974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791200" y="1337945"/>
            <a:ext cx="1677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&amp;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integrat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057400" y="2016125"/>
            <a:ext cx="16484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simply analyze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953000" y="2952750"/>
            <a:ext cx="1958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complexly analyze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981200" y="3987800"/>
            <a:ext cx="1270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rule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BAD2762-DE19-E841-28CE-5A7AB55F0D92}"/>
              </a:ext>
            </a:extLst>
          </p:cNvPr>
          <p:cNvSpPr/>
          <p:nvPr/>
        </p:nvSpPr>
        <p:spPr>
          <a:xfrm>
            <a:off x="0" y="406350"/>
            <a:ext cx="2362200" cy="4737150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66950"/>
            <a:ext cx="2286000" cy="85725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utline</a:t>
            </a:r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0" y="571500"/>
            <a:ext cx="6858000" cy="3143250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Definition of Data Science</a:t>
            </a:r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Position of Data Science</a:t>
            </a:r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Data Scientist</a:t>
            </a:r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Principles of Data Science</a:t>
            </a:r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Processing and System Architecture</a:t>
            </a:r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Diversity of Data and Value Extraction</a:t>
            </a:r>
            <a:endParaRPr lang="en-US" sz="28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D221AC-225E-DBE0-5807-6F6721B336E1}"/>
              </a:ext>
            </a:extLst>
          </p:cNvPr>
          <p:cNvSpPr txBox="1"/>
          <p:nvPr/>
        </p:nvSpPr>
        <p:spPr>
          <a:xfrm>
            <a:off x="2590800" y="-19050"/>
            <a:ext cx="4191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Unveiling Data Science</a:t>
            </a:r>
          </a:p>
        </p:txBody>
      </p:sp>
    </p:spTree>
    <p:extLst>
      <p:ext uri="{BB962C8B-B14F-4D97-AF65-F5344CB8AC3E}">
        <p14:creationId xmlns:p14="http://schemas.microsoft.com/office/powerpoint/2010/main" val="86700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77E59-4CA8-11B3-CDC1-3DFB86421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3ED4C5-9EE6-D218-922F-8681A97BBB08}"/>
              </a:ext>
            </a:extLst>
          </p:cNvPr>
          <p:cNvSpPr txBox="1"/>
          <p:nvPr/>
        </p:nvSpPr>
        <p:spPr>
          <a:xfrm>
            <a:off x="2590800" y="-19050"/>
            <a:ext cx="4191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Unveiling Data Science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026C444E-6519-D8E3-9797-7731D5564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42950"/>
            <a:ext cx="3962400" cy="85725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altLang="zh-CN" sz="36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093A4C-0A4A-6D01-F37B-7C6AB03061E2}"/>
              </a:ext>
            </a:extLst>
          </p:cNvPr>
          <p:cNvSpPr txBox="1"/>
          <p:nvPr/>
        </p:nvSpPr>
        <p:spPr>
          <a:xfrm>
            <a:off x="457200" y="1657350"/>
            <a:ext cx="8001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Egger, R., Yu, J. (2022). Data Science and Interdisciplinarity. In: Egger, R. (eds) Applied Data Science in Tourism. Tourism on the Verge. Springer, Cham. https://doi.org/10.1007/978-3-030-88389-8_3</a:t>
            </a:r>
          </a:p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Provost, Foster, and Tom Fawcett. "Data Science and its Relationship to Big Data and Data-Driven Decision Making." Big Data, vol. 1, no. 1, 2013, pp. 51-59. doi:10.1089/big.2013.1508.</a:t>
            </a:r>
          </a:p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Qin, X., Chen, Y., &amp; Du, 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xue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gai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lun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[Introduction to Data Science]. </a:t>
            </a:r>
          </a:p>
        </p:txBody>
      </p:sp>
    </p:spTree>
    <p:extLst>
      <p:ext uri="{BB962C8B-B14F-4D97-AF65-F5344CB8AC3E}">
        <p14:creationId xmlns:p14="http://schemas.microsoft.com/office/powerpoint/2010/main" val="183688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DFD0B-CB2D-E561-9486-B6334923D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4BF606-B9BF-883F-2BA2-BB8A3F14FE1E}"/>
              </a:ext>
            </a:extLst>
          </p:cNvPr>
          <p:cNvCxnSpPr>
            <a:cxnSpLocks/>
          </p:cNvCxnSpPr>
          <p:nvPr/>
        </p:nvCxnSpPr>
        <p:spPr>
          <a:xfrm>
            <a:off x="628650" y="3105150"/>
            <a:ext cx="653415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D1D28FA-AFCB-79E7-E98E-89741489E48B}"/>
              </a:ext>
            </a:extLst>
          </p:cNvPr>
          <p:cNvSpPr txBox="1">
            <a:spLocks/>
          </p:cNvSpPr>
          <p:nvPr/>
        </p:nvSpPr>
        <p:spPr>
          <a:xfrm>
            <a:off x="552450" y="440055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US" sz="1400" b="1" i="0" cap="all" baseline="0" dirty="0">
                <a:solidFill>
                  <a:srgbClr val="BF5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PREPARED BY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US" sz="1400" dirty="0" err="1">
                <a:solidFill>
                  <a:srgbClr val="BF5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Mengyao</a:t>
            </a:r>
            <a:r>
              <a:rPr lang="en-US" sz="1400" dirty="0">
                <a:solidFill>
                  <a:srgbClr val="BF5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Zhang, Anting Zhu, </a:t>
            </a:r>
            <a:r>
              <a:rPr lang="en-US" sz="1400" dirty="0" err="1">
                <a:solidFill>
                  <a:srgbClr val="BF5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lingjia</a:t>
            </a:r>
            <a:r>
              <a:rPr lang="en-US" sz="1400" dirty="0">
                <a:solidFill>
                  <a:srgbClr val="BF5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Li, Nuan Leng, Xintong Du, </a:t>
            </a:r>
            <a:r>
              <a:rPr lang="en-US" sz="1400" dirty="0" err="1">
                <a:solidFill>
                  <a:srgbClr val="BF5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Yuanxi</a:t>
            </a:r>
            <a:r>
              <a:rPr lang="en-US" sz="1400" dirty="0">
                <a:solidFill>
                  <a:srgbClr val="BF5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Luo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0142B74-3F4E-D290-78FA-A18956AFDD32}"/>
              </a:ext>
            </a:extLst>
          </p:cNvPr>
          <p:cNvSpPr txBox="1">
            <a:spLocks/>
          </p:cNvSpPr>
          <p:nvPr/>
        </p:nvSpPr>
        <p:spPr>
          <a:xfrm>
            <a:off x="609600" y="66675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1200" cap="all">
                <a:solidFill>
                  <a:srgbClr val="BF5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altLang="zh-CN" sz="1200" cap="all" baseline="30000">
                <a:solidFill>
                  <a:srgbClr val="BF5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 </a:t>
            </a:r>
            <a:r>
              <a:rPr lang="en-US" sz="1200" b="0" i="0" cap="all" baseline="0" dirty="0">
                <a:solidFill>
                  <a:srgbClr val="BF5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 2025</a:t>
            </a:r>
            <a:endParaRPr lang="en-US" sz="1200" b="0" dirty="0">
              <a:solidFill>
                <a:srgbClr val="BF57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Placeholder 7">
            <a:extLst>
              <a:ext uri="{FF2B5EF4-FFF2-40B4-BE49-F238E27FC236}">
                <a16:creationId xmlns:a16="http://schemas.microsoft.com/office/drawing/2014/main" id="{49E928E3-3C41-1711-3635-F813EBD935F7}"/>
              </a:ext>
            </a:extLst>
          </p:cNvPr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US" sz="5200" dirty="0">
                <a:solidFill>
                  <a:srgbClr val="BF5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Unveiling 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US" sz="5200" dirty="0">
                <a:solidFill>
                  <a:srgbClr val="BF5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8779E7-43AA-67BF-D4D6-7058C3C479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39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B400BEF-FA46-7427-0122-E297C3B7A075}"/>
              </a:ext>
            </a:extLst>
          </p:cNvPr>
          <p:cNvSpPr txBox="1"/>
          <p:nvPr/>
        </p:nvSpPr>
        <p:spPr>
          <a:xfrm>
            <a:off x="457200" y="3333750"/>
            <a:ext cx="8915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 Your comments and suggestions are appreciated.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216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90800" y="-19050"/>
            <a:ext cx="4191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altLang="zh-CN" sz="20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Unveiling Data Science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52400" y="361950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Part1 </a:t>
            </a:r>
            <a:r>
              <a:rPr lang="en-US" altLang="zh-CN" sz="3600" dirty="0">
                <a:latin typeface="Times New Roman" pitchFamily="18" charset="0"/>
                <a:ea typeface="+mj-ea"/>
                <a:cs typeface="Times New Roman" pitchFamily="18" charset="0"/>
              </a:rPr>
              <a:t>Definition of Data Science</a:t>
            </a:r>
            <a:endParaRPr lang="zh-CN" alt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28600" y="1123950"/>
            <a:ext cx="4953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847590" y="1581150"/>
            <a:ext cx="7197725" cy="103314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Inclusive analysis</a:t>
            </a:r>
          </a:p>
          <a:p>
            <a:pPr indent="0" algn="l">
              <a:lnSpc>
                <a:spcPct val="100000"/>
              </a:lnSpc>
              <a:buNone/>
            </a:pPr>
            <a:endParaRPr lang="en-US" altLang="zh-CN" sz="3200" b="1" dirty="0">
              <a:latin typeface="Times New Roman" panose="02020603050405020304" pitchFamily="18" charset="0"/>
              <a:ea typeface="Calibri" pitchFamily="34" charset="0"/>
              <a:cs typeface="Times New Roman" panose="02020603050405020304" pitchFamily="18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Extract information </a:t>
            </a:r>
          </a:p>
          <a:p>
            <a:pPr indent="0" algn="l">
              <a:lnSpc>
                <a:spcPct val="100000"/>
              </a:lnSpc>
              <a:buNone/>
            </a:pPr>
            <a:endParaRPr lang="en-US" altLang="zh-CN" sz="3200" b="1" dirty="0">
              <a:latin typeface="Times New Roman" panose="02020603050405020304" pitchFamily="18" charset="0"/>
              <a:ea typeface="Calibri" pitchFamily="34" charset="0"/>
              <a:cs typeface="Times New Roman" panose="02020603050405020304" pitchFamily="18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Get insights from data</a:t>
            </a:r>
          </a:p>
        </p:txBody>
      </p:sp>
      <p:pic>
        <p:nvPicPr>
          <p:cNvPr id="9" name="图片 8" descr="/private/var/mobile/Containers/Data/Application/EA7266C8-8873-4A7C-A56C-8C1E2CFFE509/tmp/insert_image_tmp_dir/2025-01-26 23:42:38.119000.png2025-01-26 23:42:38.119000"/>
          <p:cNvPicPr>
            <a:picLocks noChangeAspect="1"/>
          </p:cNvPicPr>
          <p:nvPr/>
        </p:nvPicPr>
        <p:blipFill>
          <a:blip r:embed="rId2"/>
          <a:srcRect l="-200" r="200"/>
          <a:stretch>
            <a:fillRect/>
          </a:stretch>
        </p:blipFill>
        <p:spPr>
          <a:xfrm>
            <a:off x="609600" y="1163955"/>
            <a:ext cx="4085590" cy="39223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2133B-86BD-3D29-5860-26EF101D4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853CE9B9-7109-567D-68DC-B67121E26D7C}"/>
              </a:ext>
            </a:extLst>
          </p:cNvPr>
          <p:cNvSpPr/>
          <p:nvPr/>
        </p:nvSpPr>
        <p:spPr>
          <a:xfrm>
            <a:off x="4953000" y="3638550"/>
            <a:ext cx="3962400" cy="1066800"/>
          </a:xfrm>
          <a:prstGeom prst="roundRect">
            <a:avLst/>
          </a:prstGeom>
          <a:solidFill>
            <a:srgbClr val="BF5700"/>
          </a:solidFill>
          <a:ln w="38100">
            <a:solidFill>
              <a:srgbClr val="BF57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895BB8-D898-2955-9DEF-20FB87CD5892}"/>
              </a:ext>
            </a:extLst>
          </p:cNvPr>
          <p:cNvSpPr txBox="1"/>
          <p:nvPr/>
        </p:nvSpPr>
        <p:spPr>
          <a:xfrm>
            <a:off x="2590800" y="-19050"/>
            <a:ext cx="4191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Unveiling Data Science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87CD0641-B204-C00D-3B07-8DCADFCB7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1950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Part2 </a:t>
            </a:r>
            <a:r>
              <a:rPr lang="en-US" altLang="zh-CN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Position of Data Science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F579DC-48C7-CF0B-1247-C9CECFBDBB2C}"/>
              </a:ext>
            </a:extLst>
          </p:cNvPr>
          <p:cNvCxnSpPr>
            <a:cxnSpLocks/>
          </p:cNvCxnSpPr>
          <p:nvPr/>
        </p:nvCxnSpPr>
        <p:spPr>
          <a:xfrm>
            <a:off x="228600" y="1123950"/>
            <a:ext cx="4953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98CEE621-4C89-919A-2760-6084DE41F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" y="1428282"/>
            <a:ext cx="4540148" cy="3429468"/>
          </a:xfrm>
          <a:prstGeom prst="rect">
            <a:avLst/>
          </a:prstGeom>
          <a:ln>
            <a:solidFill>
              <a:srgbClr val="BF5700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C2C47E-DA17-A806-D39C-AEA56CDEBD01}"/>
              </a:ext>
            </a:extLst>
          </p:cNvPr>
          <p:cNvSpPr txBox="1"/>
          <p:nvPr/>
        </p:nvSpPr>
        <p:spPr>
          <a:xfrm>
            <a:off x="4800600" y="1200150"/>
            <a:ext cx="4267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interdisciplinary field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0616D0-138D-FB37-F7BC-A0129E5A8673}"/>
              </a:ext>
            </a:extLst>
          </p:cNvPr>
          <p:cNvSpPr txBox="1"/>
          <p:nvPr/>
        </p:nvSpPr>
        <p:spPr>
          <a:xfrm>
            <a:off x="4953000" y="3714750"/>
            <a:ext cx="38862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Harmonious and coherent theoretical system </a:t>
            </a:r>
            <a:endParaRPr lang="zh-CN" alt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935FE4-4CEF-2243-348E-7D0440BC6708}"/>
              </a:ext>
            </a:extLst>
          </p:cNvPr>
          <p:cNvSpPr txBox="1"/>
          <p:nvPr/>
        </p:nvSpPr>
        <p:spPr>
          <a:xfrm>
            <a:off x="5334000" y="2571750"/>
            <a:ext cx="1752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Theories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CF2A88C-986B-C960-7542-814F0C1B017A}"/>
              </a:ext>
            </a:extLst>
          </p:cNvPr>
          <p:cNvSpPr txBox="1"/>
          <p:nvPr/>
        </p:nvSpPr>
        <p:spPr>
          <a:xfrm>
            <a:off x="7086600" y="2571750"/>
            <a:ext cx="1905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5D6A2CA-4ED3-0447-48B9-047F92D35DA6}"/>
              </a:ext>
            </a:extLst>
          </p:cNvPr>
          <p:cNvSpPr/>
          <p:nvPr/>
        </p:nvSpPr>
        <p:spPr>
          <a:xfrm>
            <a:off x="7010400" y="2419350"/>
            <a:ext cx="1905000" cy="753092"/>
          </a:xfrm>
          <a:prstGeom prst="roundRect">
            <a:avLst/>
          </a:prstGeom>
          <a:noFill/>
          <a:ln w="38100">
            <a:solidFill>
              <a:srgbClr val="BF57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3B2F4FA-30EF-EABA-2837-C3E98D52A896}"/>
              </a:ext>
            </a:extLst>
          </p:cNvPr>
          <p:cNvSpPr/>
          <p:nvPr/>
        </p:nvSpPr>
        <p:spPr>
          <a:xfrm>
            <a:off x="4953000" y="2419350"/>
            <a:ext cx="1905000" cy="753092"/>
          </a:xfrm>
          <a:prstGeom prst="roundRect">
            <a:avLst/>
          </a:prstGeom>
          <a:noFill/>
          <a:ln w="38100">
            <a:solidFill>
              <a:srgbClr val="BF57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0" name="箭头: 上弧形 19">
            <a:extLst>
              <a:ext uri="{FF2B5EF4-FFF2-40B4-BE49-F238E27FC236}">
                <a16:creationId xmlns:a16="http://schemas.microsoft.com/office/drawing/2014/main" id="{9D066DF4-9FED-B960-D5EC-B68DA4FCDAC3}"/>
              </a:ext>
            </a:extLst>
          </p:cNvPr>
          <p:cNvSpPr/>
          <p:nvPr/>
        </p:nvSpPr>
        <p:spPr>
          <a:xfrm>
            <a:off x="4419600" y="1962150"/>
            <a:ext cx="1828800" cy="381000"/>
          </a:xfrm>
          <a:prstGeom prst="curvedDownArrow">
            <a:avLst>
              <a:gd name="adj1" fmla="val 20006"/>
              <a:gd name="adj2" fmla="val 46484"/>
              <a:gd name="adj3" fmla="val 37086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箭头: 上弧形 20">
            <a:extLst>
              <a:ext uri="{FF2B5EF4-FFF2-40B4-BE49-F238E27FC236}">
                <a16:creationId xmlns:a16="http://schemas.microsoft.com/office/drawing/2014/main" id="{EA283C8E-C2DA-E143-6B94-726CB0D71905}"/>
              </a:ext>
            </a:extLst>
          </p:cNvPr>
          <p:cNvSpPr/>
          <p:nvPr/>
        </p:nvSpPr>
        <p:spPr>
          <a:xfrm>
            <a:off x="4419600" y="1962150"/>
            <a:ext cx="3657600" cy="381000"/>
          </a:xfrm>
          <a:prstGeom prst="curvedDownArrow">
            <a:avLst>
              <a:gd name="adj1" fmla="val 20006"/>
              <a:gd name="adj2" fmla="val 46484"/>
              <a:gd name="adj3" fmla="val 37086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977D475C-E542-107F-153A-1A752F17E2B0}"/>
              </a:ext>
            </a:extLst>
          </p:cNvPr>
          <p:cNvSpPr/>
          <p:nvPr/>
        </p:nvSpPr>
        <p:spPr>
          <a:xfrm>
            <a:off x="6781800" y="3257550"/>
            <a:ext cx="381000" cy="304800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162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A56C0-B913-A395-3BB9-9151FD852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CAA97E7-FA7B-7B70-6F8B-A0B812B40E78}"/>
              </a:ext>
            </a:extLst>
          </p:cNvPr>
          <p:cNvSpPr txBox="1"/>
          <p:nvPr/>
        </p:nvSpPr>
        <p:spPr>
          <a:xfrm>
            <a:off x="2590800" y="-19050"/>
            <a:ext cx="4191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Unveiling Data Science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08BE3741-D50D-0386-A5DD-56B76CCFA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1950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Part2 </a:t>
            </a:r>
            <a:r>
              <a:rPr lang="en-US" altLang="zh-CN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Position of Data Science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48C504-4FB2-5F10-2CBD-9D8997259899}"/>
              </a:ext>
            </a:extLst>
          </p:cNvPr>
          <p:cNvCxnSpPr>
            <a:cxnSpLocks/>
          </p:cNvCxnSpPr>
          <p:nvPr/>
        </p:nvCxnSpPr>
        <p:spPr>
          <a:xfrm>
            <a:off x="228600" y="1123950"/>
            <a:ext cx="4953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3DE81BF-5B05-DAA7-96F7-73732B4C6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432432"/>
              </p:ext>
            </p:extLst>
          </p:nvPr>
        </p:nvGraphicFramePr>
        <p:xfrm>
          <a:off x="381001" y="1428750"/>
          <a:ext cx="8381998" cy="3509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110402089"/>
                    </a:ext>
                  </a:extLst>
                </a:gridCol>
                <a:gridCol w="1569452">
                  <a:extLst>
                    <a:ext uri="{9D8B030D-6E8A-4147-A177-3AD203B41FA5}">
                      <a16:colId xmlns:a16="http://schemas.microsoft.com/office/drawing/2014/main" val="992614038"/>
                    </a:ext>
                  </a:extLst>
                </a:gridCol>
                <a:gridCol w="2177159">
                  <a:extLst>
                    <a:ext uri="{9D8B030D-6E8A-4147-A177-3AD203B41FA5}">
                      <a16:colId xmlns:a16="http://schemas.microsoft.com/office/drawing/2014/main" val="1516037485"/>
                    </a:ext>
                  </a:extLst>
                </a:gridCol>
                <a:gridCol w="3263787">
                  <a:extLst>
                    <a:ext uri="{9D8B030D-6E8A-4147-A177-3AD203B41FA5}">
                      <a16:colId xmlns:a16="http://schemas.microsoft.com/office/drawing/2014/main" val="720599449"/>
                    </a:ext>
                  </a:extLst>
                </a:gridCol>
              </a:tblGrid>
              <a:tr h="361875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Databases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 Data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Science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7772077"/>
                  </a:ext>
                </a:extLst>
              </a:tr>
              <a:tr h="7961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CRUD operations</a:t>
                      </a:r>
                      <a:endParaRPr lang="zh-CN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Handling massive, complex, and diverse datasets</a:t>
                      </a:r>
                      <a:endParaRPr lang="zh-CN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Developing new </a:t>
                      </a:r>
                      <a:r>
                        <a:rPr lang="en-US" altLang="zh-CN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methodologies and theoretical frameworks</a:t>
                      </a:r>
                      <a:endParaRPr lang="zh-CN" altLang="en-US" sz="16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105598"/>
                  </a:ext>
                </a:extLst>
              </a:tr>
              <a:tr h="5964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Characteristics of Data</a:t>
                      </a:r>
                      <a:endParaRPr lang="zh-CN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Structured data</a:t>
                      </a:r>
                      <a:endParaRPr lang="zh-CN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Volume, Variety, and Velocity</a:t>
                      </a:r>
                      <a:endParaRPr lang="zh-CN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 types and sizes </a:t>
                      </a:r>
                      <a:r>
                        <a:rPr lang="en-US" altLang="zh-CN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data</a:t>
                      </a:r>
                      <a:endParaRPr lang="zh-CN" altLang="en-US" sz="16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89813"/>
                  </a:ext>
                </a:extLst>
              </a:tr>
              <a:tr h="9084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Technology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Traditional DBMS(e.g. SQL)</a:t>
                      </a:r>
                      <a:endParaRPr lang="zh-CN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Specialized frameworks and tools(e.g. Hadoop, Spark)</a:t>
                      </a:r>
                      <a:endParaRPr lang="zh-CN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Combination </a:t>
                      </a:r>
                      <a:r>
                        <a:rPr lang="en-US" altLang="zh-CN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statistical techniques, machine learning algorithms, and programming tools(e.g. Python)</a:t>
                      </a:r>
                      <a:endParaRPr lang="zh-CN" altLang="en-US" sz="16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067377"/>
                  </a:ext>
                </a:extLst>
              </a:tr>
              <a:tr h="6613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Focus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Operational efficiency</a:t>
                      </a:r>
                      <a:endParaRPr lang="zh-CN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Scalability</a:t>
                      </a:r>
                      <a:endParaRPr lang="zh-CN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 extraction</a:t>
                      </a:r>
                      <a:endParaRPr lang="zh-CN" altLang="en-US" sz="16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58962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104E2FEC-535C-09F5-0853-4D3162882109}"/>
              </a:ext>
            </a:extLst>
          </p:cNvPr>
          <p:cNvSpPr txBox="1"/>
          <p:nvPr/>
        </p:nvSpPr>
        <p:spPr>
          <a:xfrm>
            <a:off x="5562600" y="438150"/>
            <a:ext cx="3352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Databases, Big Data</a:t>
            </a:r>
            <a:r>
              <a:rPr lang="en-US" altLang="zh-CN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1417522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08F9E-EFE8-CEB2-CE33-B6D590C4C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流程图: 准备 16">
            <a:extLst>
              <a:ext uri="{FF2B5EF4-FFF2-40B4-BE49-F238E27FC236}">
                <a16:creationId xmlns:a16="http://schemas.microsoft.com/office/drawing/2014/main" id="{DB1E8878-BB17-4D44-E1B9-FEF077DFE431}"/>
              </a:ext>
            </a:extLst>
          </p:cNvPr>
          <p:cNvSpPr/>
          <p:nvPr/>
        </p:nvSpPr>
        <p:spPr>
          <a:xfrm>
            <a:off x="2819400" y="1352550"/>
            <a:ext cx="2438400" cy="533400"/>
          </a:xfrm>
          <a:prstGeom prst="flowChartPreparation">
            <a:avLst/>
          </a:prstGeom>
          <a:solidFill>
            <a:srgbClr val="BF57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3530D4-42A2-3174-9545-596B4DCCDD12}"/>
              </a:ext>
            </a:extLst>
          </p:cNvPr>
          <p:cNvSpPr txBox="1"/>
          <p:nvPr/>
        </p:nvSpPr>
        <p:spPr>
          <a:xfrm>
            <a:off x="2590800" y="-19050"/>
            <a:ext cx="4191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Unveiling Data Science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EF8CBE53-C9EE-D03A-9409-6DCC931D4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1950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Part2 </a:t>
            </a:r>
            <a:r>
              <a:rPr lang="en-US" altLang="zh-CN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Position of Data Science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3AD983-F837-5C4D-4AD3-EC897E5CC39B}"/>
              </a:ext>
            </a:extLst>
          </p:cNvPr>
          <p:cNvCxnSpPr>
            <a:cxnSpLocks/>
          </p:cNvCxnSpPr>
          <p:nvPr/>
        </p:nvCxnSpPr>
        <p:spPr>
          <a:xfrm>
            <a:off x="228600" y="1123950"/>
            <a:ext cx="4953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1714755D-1E0A-D9C4-0BBD-07943D16944B}"/>
              </a:ext>
            </a:extLst>
          </p:cNvPr>
          <p:cNvSpPr txBox="1"/>
          <p:nvPr/>
        </p:nvSpPr>
        <p:spPr>
          <a:xfrm>
            <a:off x="5257800" y="438150"/>
            <a:ext cx="4114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Decision Making (DDD)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750915-6B04-B9BD-9821-0566BFACC603}"/>
              </a:ext>
            </a:extLst>
          </p:cNvPr>
          <p:cNvSpPr txBox="1"/>
          <p:nvPr/>
        </p:nvSpPr>
        <p:spPr>
          <a:xfrm>
            <a:off x="2209800" y="1352550"/>
            <a:ext cx="373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DDD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8230304-D97D-FAD4-1EC2-FD02B29D63EC}"/>
              </a:ext>
            </a:extLst>
          </p:cNvPr>
          <p:cNvSpPr/>
          <p:nvPr/>
        </p:nvSpPr>
        <p:spPr>
          <a:xfrm>
            <a:off x="762000" y="2266950"/>
            <a:ext cx="6400800" cy="1066800"/>
          </a:xfrm>
          <a:prstGeom prst="roundRect">
            <a:avLst/>
          </a:prstGeom>
          <a:solidFill>
            <a:srgbClr val="BF5700"/>
          </a:solidFill>
          <a:ln w="38100">
            <a:solidFill>
              <a:srgbClr val="BF57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8662B1-0962-4682-ACCE-626401B5ED99}"/>
              </a:ext>
            </a:extLst>
          </p:cNvPr>
          <p:cNvSpPr txBox="1"/>
          <p:nvPr/>
        </p:nvSpPr>
        <p:spPr>
          <a:xfrm>
            <a:off x="685800" y="2266950"/>
            <a:ext cx="6553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science: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principles, processes, techniques, tools</a:t>
            </a:r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1B509DBA-6C26-7DDB-4952-BAB800240629}"/>
              </a:ext>
            </a:extLst>
          </p:cNvPr>
          <p:cNvSpPr/>
          <p:nvPr/>
        </p:nvSpPr>
        <p:spPr>
          <a:xfrm rot="10800000">
            <a:off x="3886200" y="1885950"/>
            <a:ext cx="381000" cy="304800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4345CF56-0788-AB63-C34D-17127E33EE9F}"/>
              </a:ext>
            </a:extLst>
          </p:cNvPr>
          <p:cNvSpPr/>
          <p:nvPr/>
        </p:nvSpPr>
        <p:spPr>
          <a:xfrm rot="10800000">
            <a:off x="3886201" y="3409950"/>
            <a:ext cx="381000" cy="304800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F3FB4B8-DFAD-63C4-79FD-7CB6C37998A0}"/>
              </a:ext>
            </a:extLst>
          </p:cNvPr>
          <p:cNvSpPr txBox="1"/>
          <p:nvPr/>
        </p:nvSpPr>
        <p:spPr>
          <a:xfrm>
            <a:off x="304800" y="4679779"/>
            <a:ext cx="9372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ultimate goal of data science is improving decision making</a:t>
            </a:r>
            <a:r>
              <a:rPr lang="en-US" altLang="zh-CN" b="1" i="0" baseline="300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735E28A-918E-B9F7-7B8B-10ADCBACBC9F}"/>
              </a:ext>
            </a:extLst>
          </p:cNvPr>
          <p:cNvGrpSpPr/>
          <p:nvPr/>
        </p:nvGrpSpPr>
        <p:grpSpPr>
          <a:xfrm>
            <a:off x="3048000" y="3790950"/>
            <a:ext cx="2209800" cy="914400"/>
            <a:chOff x="6008225" y="3771232"/>
            <a:chExt cx="2225715" cy="1164184"/>
          </a:xfrm>
        </p:grpSpPr>
        <p:sp>
          <p:nvSpPr>
            <p:cNvPr id="3" name="圆柱体 2">
              <a:extLst>
                <a:ext uri="{FF2B5EF4-FFF2-40B4-BE49-F238E27FC236}">
                  <a16:creationId xmlns:a16="http://schemas.microsoft.com/office/drawing/2014/main" id="{725840DA-B44B-A10A-385F-28749D58A42A}"/>
                </a:ext>
              </a:extLst>
            </p:cNvPr>
            <p:cNvSpPr/>
            <p:nvPr/>
          </p:nvSpPr>
          <p:spPr>
            <a:xfrm>
              <a:off x="6008225" y="3771232"/>
              <a:ext cx="2158196" cy="1164184"/>
            </a:xfrm>
            <a:prstGeom prst="can">
              <a:avLst/>
            </a:prstGeom>
            <a:solidFill>
              <a:srgbClr val="BF57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B7CFB7E-D4FE-4249-F87A-F975AD1AEC85}"/>
                </a:ext>
              </a:extLst>
            </p:cNvPr>
            <p:cNvSpPr txBox="1"/>
            <p:nvPr/>
          </p:nvSpPr>
          <p:spPr>
            <a:xfrm>
              <a:off x="6008225" y="4159293"/>
              <a:ext cx="2225715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808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304800" y="3714750"/>
            <a:ext cx="4267200" cy="1129665"/>
          </a:xfrm>
          <a:prstGeom prst="round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90800" y="-19050"/>
            <a:ext cx="4191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Unveiling Data Science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52400" y="361950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Part3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Data Scientist</a:t>
            </a:r>
            <a:endParaRPr lang="en-US" altLang="zh-CN" sz="36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28600" y="1123950"/>
            <a:ext cx="4953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8108" t="388" r="8108"/>
          <a:stretch>
            <a:fillRect/>
          </a:stretch>
        </p:blipFill>
        <p:spPr>
          <a:xfrm>
            <a:off x="76200" y="1276350"/>
            <a:ext cx="4234180" cy="21939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95800" y="1504950"/>
            <a:ext cx="4478655" cy="9302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l"/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T</a:t>
            </a:r>
            <a:r>
              <a:rPr lang="en-US" altLang="zh-CN" b="0" i="0" dirty="0">
                <a:solidFill>
                  <a:schemeClr val="bg2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he </a:t>
            </a:r>
            <a:r>
              <a:rPr lang="en-US" altLang="zh-CN" b="0" i="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rise</a:t>
            </a:r>
            <a:r>
              <a:rPr lang="en-US" altLang="zh-CN" b="0" i="0" dirty="0">
                <a:solidFill>
                  <a:schemeClr val="bg2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of big data technologies and the advent of data science.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81000" y="3819525"/>
            <a:ext cx="4308475" cy="13239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l"/>
            <a:r>
              <a:rPr lang="en-US" altLang="zh-CN" b="0" i="0" dirty="0">
                <a:solidFill>
                  <a:schemeClr val="bg2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The demand for data scientists </a:t>
            </a:r>
            <a:r>
              <a:rPr lang="zh-CN" altLang="en-US" b="0" i="0" dirty="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b="0" i="0" dirty="0">
                <a:solidFill>
                  <a:schemeClr val="bg2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increasing </a:t>
            </a:r>
          </a:p>
        </p:txBody>
      </p:sp>
      <p:sp>
        <p:nvSpPr>
          <p:cNvPr id="6" name="下箭头 5"/>
          <p:cNvSpPr/>
          <p:nvPr/>
        </p:nvSpPr>
        <p:spPr>
          <a:xfrm>
            <a:off x="6172200" y="2653665"/>
            <a:ext cx="485775" cy="97917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277994" y="1234440"/>
            <a:ext cx="4713605" cy="1404000"/>
          </a:xfrm>
          <a:prstGeom prst="round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57800" y="371475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The Data Scientist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514350"/>
            <a:ext cx="8229600" cy="857250"/>
          </a:xfrm>
        </p:spPr>
        <p:txBody>
          <a:bodyPr/>
          <a:lstStyle/>
          <a:p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Part3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Data Scientist</a:t>
            </a:r>
            <a:endParaRPr lang="zh-CN" alt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28600" y="1276350"/>
            <a:ext cx="4953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: 形状 17"/>
          <p:cNvSpPr/>
          <p:nvPr>
            <p:custDataLst>
              <p:tags r:id="rId1"/>
            </p:custDataLst>
          </p:nvPr>
        </p:nvSpPr>
        <p:spPr>
          <a:xfrm>
            <a:off x="152359" y="3352605"/>
            <a:ext cx="8792536" cy="1791245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100000"/>
                  </a:schemeClr>
                </a:gs>
                <a:gs pos="87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5" dirty="0">
              <a:solidFill>
                <a:schemeClr val="l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任意多边形: 形状 21"/>
          <p:cNvSpPr/>
          <p:nvPr>
            <p:custDataLst>
              <p:tags r:id="rId2"/>
            </p:custDataLst>
          </p:nvPr>
        </p:nvSpPr>
        <p:spPr>
          <a:xfrm>
            <a:off x="53400" y="3159286"/>
            <a:ext cx="9037415" cy="1791245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noFill/>
          <a:ln w="15875">
            <a:gradFill>
              <a:gsLst>
                <a:gs pos="0">
                  <a:schemeClr val="accent1">
                    <a:lumMod val="40000"/>
                    <a:lumOff val="60000"/>
                    <a:alpha val="100000"/>
                  </a:schemeClr>
                </a:gs>
                <a:gs pos="92000">
                  <a:schemeClr val="accent1">
                    <a:alpha val="0"/>
                  </a:schemeClr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5" dirty="0">
              <a:solidFill>
                <a:schemeClr val="l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" name="椭圆 85"/>
          <p:cNvSpPr/>
          <p:nvPr>
            <p:custDataLst>
              <p:tags r:id="rId3"/>
            </p:custDataLst>
          </p:nvPr>
        </p:nvSpPr>
        <p:spPr>
          <a:xfrm>
            <a:off x="1774141" y="3562295"/>
            <a:ext cx="130690" cy="130690"/>
          </a:xfrm>
          <a:prstGeom prst="ellipse">
            <a:avLst/>
          </a:prstGeom>
          <a:solidFill>
            <a:srgbClr val="FFFFFF"/>
          </a:solidFill>
          <a:ln w="3175">
            <a:solidFill>
              <a:schemeClr val="accent1"/>
            </a:solidFill>
          </a:ln>
          <a:effectLst>
            <a:outerShdw blurRad="63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5" dirty="0">
              <a:solidFill>
                <a:schemeClr val="l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7" name="椭圆 86"/>
          <p:cNvSpPr/>
          <p:nvPr>
            <p:custDataLst>
              <p:tags r:id="rId4"/>
            </p:custDataLst>
          </p:nvPr>
        </p:nvSpPr>
        <p:spPr>
          <a:xfrm>
            <a:off x="1828800" y="3612515"/>
            <a:ext cx="76200" cy="80645"/>
          </a:xfrm>
          <a:prstGeom prst="ellipse">
            <a:avLst/>
          </a:prstGeom>
          <a:gradFill>
            <a:gsLst>
              <a:gs pos="100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5" dirty="0">
              <a:solidFill>
                <a:schemeClr val="l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>
            <p:custDataLst>
              <p:tags r:id="rId5"/>
            </p:custDataLst>
          </p:nvPr>
        </p:nvSpPr>
        <p:spPr>
          <a:xfrm>
            <a:off x="609600" y="1962150"/>
            <a:ext cx="2337435" cy="6705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Mathematical Foundation</a:t>
            </a:r>
          </a:p>
        </p:txBody>
      </p:sp>
      <p:cxnSp>
        <p:nvCxnSpPr>
          <p:cNvPr id="83" name="直接连接符 82"/>
          <p:cNvCxnSpPr/>
          <p:nvPr>
            <p:custDataLst>
              <p:tags r:id="rId6"/>
            </p:custDataLst>
          </p:nvPr>
        </p:nvCxnSpPr>
        <p:spPr>
          <a:xfrm flipV="1">
            <a:off x="1829040" y="2982340"/>
            <a:ext cx="0" cy="579641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62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4" name="椭圆 93"/>
          <p:cNvSpPr/>
          <p:nvPr>
            <p:custDataLst>
              <p:tags r:id="rId7"/>
            </p:custDataLst>
          </p:nvPr>
        </p:nvSpPr>
        <p:spPr>
          <a:xfrm>
            <a:off x="7619765" y="3714695"/>
            <a:ext cx="130690" cy="130690"/>
          </a:xfrm>
          <a:prstGeom prst="ellipse">
            <a:avLst/>
          </a:prstGeom>
          <a:solidFill>
            <a:srgbClr val="FFFFFF"/>
          </a:solidFill>
          <a:ln w="3175">
            <a:solidFill>
              <a:schemeClr val="accent1"/>
            </a:solidFill>
          </a:ln>
          <a:effectLst>
            <a:outerShdw blurRad="63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5" dirty="0">
              <a:solidFill>
                <a:schemeClr val="l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5" name="椭圆 94"/>
          <p:cNvSpPr/>
          <p:nvPr>
            <p:custDataLst>
              <p:tags r:id="rId8"/>
            </p:custDataLst>
          </p:nvPr>
        </p:nvSpPr>
        <p:spPr>
          <a:xfrm>
            <a:off x="7656139" y="3738369"/>
            <a:ext cx="80748" cy="80748"/>
          </a:xfrm>
          <a:prstGeom prst="ellipse">
            <a:avLst/>
          </a:prstGeom>
          <a:gradFill>
            <a:gsLst>
              <a:gs pos="100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5" dirty="0">
              <a:solidFill>
                <a:schemeClr val="l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>
            <p:custDataLst>
              <p:tags r:id="rId9"/>
            </p:custDataLst>
          </p:nvPr>
        </p:nvSpPr>
        <p:spPr>
          <a:xfrm>
            <a:off x="6337300" y="2114550"/>
            <a:ext cx="2607310" cy="8039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Programming Skills</a:t>
            </a:r>
          </a:p>
        </p:txBody>
      </p:sp>
      <p:cxnSp>
        <p:nvCxnSpPr>
          <p:cNvPr id="91" name="直接连接符 90"/>
          <p:cNvCxnSpPr/>
          <p:nvPr>
            <p:custDataLst>
              <p:tags r:id="rId10"/>
            </p:custDataLst>
          </p:nvPr>
        </p:nvCxnSpPr>
        <p:spPr>
          <a:xfrm flipV="1">
            <a:off x="7696254" y="3158870"/>
            <a:ext cx="0" cy="579641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62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椭圆 102"/>
          <p:cNvSpPr/>
          <p:nvPr>
            <p:custDataLst>
              <p:tags r:id="rId11"/>
            </p:custDataLst>
          </p:nvPr>
        </p:nvSpPr>
        <p:spPr>
          <a:xfrm>
            <a:off x="4507088" y="3079351"/>
            <a:ext cx="130690" cy="130690"/>
          </a:xfrm>
          <a:prstGeom prst="ellipse">
            <a:avLst/>
          </a:prstGeom>
          <a:solidFill>
            <a:srgbClr val="FFFFFF"/>
          </a:solidFill>
          <a:ln w="3175">
            <a:solidFill>
              <a:schemeClr val="accent2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5" dirty="0">
              <a:solidFill>
                <a:schemeClr val="l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" name="椭圆 103"/>
          <p:cNvSpPr/>
          <p:nvPr>
            <p:custDataLst>
              <p:tags r:id="rId12"/>
            </p:custDataLst>
          </p:nvPr>
        </p:nvSpPr>
        <p:spPr>
          <a:xfrm>
            <a:off x="4532032" y="3104295"/>
            <a:ext cx="80748" cy="80748"/>
          </a:xfrm>
          <a:prstGeom prst="ellipse">
            <a:avLst/>
          </a:prstGeom>
          <a:gradFill>
            <a:gsLst>
              <a:gs pos="1000">
                <a:schemeClr val="accent2">
                  <a:lumMod val="75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5" dirty="0">
              <a:solidFill>
                <a:schemeClr val="l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>
            <p:custDataLst>
              <p:tags r:id="rId13"/>
            </p:custDataLst>
          </p:nvPr>
        </p:nvSpPr>
        <p:spPr>
          <a:xfrm>
            <a:off x="3276600" y="1534160"/>
            <a:ext cx="2640330" cy="7308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Knowledge in specific areas</a:t>
            </a:r>
          </a:p>
        </p:txBody>
      </p:sp>
      <p:cxnSp>
        <p:nvCxnSpPr>
          <p:cNvPr id="100" name="直接连接符 99"/>
          <p:cNvCxnSpPr/>
          <p:nvPr>
            <p:custDataLst>
              <p:tags r:id="rId14"/>
            </p:custDataLst>
          </p:nvPr>
        </p:nvCxnSpPr>
        <p:spPr>
          <a:xfrm flipV="1">
            <a:off x="4573417" y="2499963"/>
            <a:ext cx="0" cy="579641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100000"/>
                  </a:schemeClr>
                </a:gs>
              </a:gsLst>
              <a:lin ang="162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文本框 27"/>
          <p:cNvSpPr txBox="1"/>
          <p:nvPr/>
        </p:nvSpPr>
        <p:spPr>
          <a:xfrm>
            <a:off x="1774190" y="4095750"/>
            <a:ext cx="5363210" cy="1642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Scientists’ Requirments</a:t>
            </a:r>
            <a:endParaRPr lang="zh-CN" altLang="en-US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97485" y="2266950"/>
            <a:ext cx="2468880" cy="1205230"/>
          </a:xfrm>
          <a:prstGeom prst="round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90800" y="-19050"/>
            <a:ext cx="41910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endParaRPr lang="en-US" altLang="zh-CN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52400" y="361950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Part3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Data Scientist</a:t>
            </a:r>
            <a:endParaRPr lang="en-US" altLang="zh-CN" sz="36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28600" y="1123950"/>
            <a:ext cx="4953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04800" y="2190750"/>
            <a:ext cx="2361565" cy="10852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Knowledge in specific areas</a:t>
            </a:r>
          </a:p>
        </p:txBody>
      </p:sp>
      <p:sp>
        <p:nvSpPr>
          <p:cNvPr id="4" name="右箭头 3"/>
          <p:cNvSpPr/>
          <p:nvPr/>
        </p:nvSpPr>
        <p:spPr>
          <a:xfrm>
            <a:off x="2743200" y="1504950"/>
            <a:ext cx="979170" cy="4857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2743200" y="3790950"/>
            <a:ext cx="979170" cy="4857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743200" y="2647950"/>
            <a:ext cx="979170" cy="4857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86200" y="1504950"/>
            <a:ext cx="4906010" cy="45402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l">
              <a:spcBef>
                <a:spcPts val="40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2000" b="0" i="0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Math and Statistical Analysis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962400" y="2700338"/>
            <a:ext cx="5080000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l">
              <a:spcBef>
                <a:spcPts val="40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2000" b="0" i="0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AI and Machine Learning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886200" y="3859848"/>
            <a:ext cx="5080000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l">
              <a:spcBef>
                <a:spcPts val="40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2000" b="0" i="0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Database and Data Mining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2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7.72755905511815,&quot;left&quot;:4.2,&quot;top&quot;:117.3,&quot;width&quot;:711.6122047244095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2*l_h_i*1_3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6"/>
  <p:tag name="KSO_WM_DIAGRAM_MIN_ITEMCNT" val="2"/>
  <p:tag name="KSO_WM_DIAGRAM_VIRTUALLY_FRAME" val="{&quot;height&quot;:287.72755905511815,&quot;left&quot;:4.2,&quot;top&quot;:117.3,&quot;width&quot;:711.612204724409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2*l_h_i*1_2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7.72755905511815,&quot;left&quot;:4.2,&quot;top&quot;:117.3,&quot;width&quot;:711.612204724409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2*l_h_i*1_2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7.72755905511815,&quot;left&quot;:4.2,&quot;top&quot;:117.3,&quot;width&quot;:711.6122047244095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31_2*l_h_f*1_2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87.72755905511815,&quot;left&quot;:4.2,&quot;top&quot;:117.3,&quot;width&quot;:711.61220472440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2*l_h_i*1_2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287.72755905511815,&quot;left&quot;:4.2,&quot;top&quot;:117.3,&quot;width&quot;:711.612204724409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2*l_i*1_15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5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7.72755905511815,&quot;left&quot;:4.2,&quot;top&quot;:117.3,&quot;width&quot;:711.6122047244095}"/>
  <p:tag name="KSO_WM_DIAGRAM_COLOR_MATCH_VALUE" val="{&quot;shape&quot;:{&quot;fill&quot;:{&quot;type&quot;:0},&quot;glow&quot;:{&quot;colorType&quot;:0},&quot;line&quot;:{&quot;gradient&quot;:[{&quot;brightness&quot;:0.6000000238418579,&quot;colorType&quot;:1,&quot;foreColorIndex&quot;:5,&quot;pos&quot;:0,&quot;transparency&quot;:0},{&quot;brightness&quot;:0,&quot;colorType&quot;:1,&quot;foreColorIndex&quot;:5,&quot;pos&quot;:0.9200000166893005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2*l_h_i*1_1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7.72755905511815,&quot;left&quot;:4.2,&quot;top&quot;:117.3,&quot;width&quot;:711.612204724409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2*l_h_i*1_1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7.72755905511815,&quot;left&quot;:4.2,&quot;top&quot;:117.3,&quot;width&quot;:711.6122047244095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31_2*l_h_f*1_1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87.72755905511815,&quot;left&quot;:4.2,&quot;top&quot;:117.3,&quot;width&quot;:711.61220472440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2*l_h_i*1_1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287.72755905511815,&quot;left&quot;:4.2,&quot;top&quot;:117.3,&quot;width&quot;:711.612204724409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2*l_h_i*1_3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7.72755905511815,&quot;left&quot;:4.2,&quot;top&quot;:117.3,&quot;width&quot;:711.612204724409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2*l_h_i*1_3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7.72755905511815,&quot;left&quot;:4.2,&quot;top&quot;:117.3,&quot;width&quot;:711.6122047244095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31_2*l_h_f*1_3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87.72755905511815,&quot;left&quot;:4.2,&quot;top&quot;:117.3,&quot;width&quot;:711.61220472440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heme/theme1.xml><?xml version="1.0" encoding="utf-8"?>
<a:theme xmlns:a="http://schemas.openxmlformats.org/drawingml/2006/main" name="16-9 Cover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-9 Light Background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6-9 White Backgroud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5967</TotalTime>
  <Words>747</Words>
  <Application>Microsoft Office PowerPoint</Application>
  <PresentationFormat>全屏显示(16:9)</PresentationFormat>
  <Paragraphs>172</Paragraphs>
  <Slides>21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Arial</vt:lpstr>
      <vt:lpstr>Times New Roman</vt:lpstr>
      <vt:lpstr>Wingdings</vt:lpstr>
      <vt:lpstr>16-9 Cover</vt:lpstr>
      <vt:lpstr>16-9 Light Background</vt:lpstr>
      <vt:lpstr>16-9 White Backgroud</vt:lpstr>
      <vt:lpstr>PowerPoint 演示文稿</vt:lpstr>
      <vt:lpstr>Outline</vt:lpstr>
      <vt:lpstr>Part1 Definition of Data Science</vt:lpstr>
      <vt:lpstr>Part2 Position of Data Science</vt:lpstr>
      <vt:lpstr>Part2 Position of Data Science</vt:lpstr>
      <vt:lpstr>Part2 Position of Data Science</vt:lpstr>
      <vt:lpstr>Part3 The Data Scientist</vt:lpstr>
      <vt:lpstr>Part3 The Data Scientist</vt:lpstr>
      <vt:lpstr>Part3 The Data Scientist</vt:lpstr>
      <vt:lpstr>Part3 The Data Scientist</vt:lpstr>
      <vt:lpstr>Part4 Principles of Data Science</vt:lpstr>
      <vt:lpstr>Part4 Principles of Data Science</vt:lpstr>
      <vt:lpstr>Part4 Principles of Data Science</vt:lpstr>
      <vt:lpstr>Part5 Data Processing and System Architecture</vt:lpstr>
      <vt:lpstr>Part5 Data Processing and System Architecture</vt:lpstr>
      <vt:lpstr>Part5 Data Processing and System Architecture</vt:lpstr>
      <vt:lpstr>Part6 Diversity of Data and Value Extraction</vt:lpstr>
      <vt:lpstr>Part6 Diversity of Data and Value Extraction</vt:lpstr>
      <vt:lpstr>Part6 Diversity of Data and Value Extraction</vt:lpstr>
      <vt:lpstr>References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梦瑶 张</cp:lastModifiedBy>
  <cp:revision>426</cp:revision>
  <cp:lastPrinted>2011-01-24T02:49:42Z</cp:lastPrinted>
  <dcterms:created xsi:type="dcterms:W3CDTF">2011-06-30T15:04:08Z</dcterms:created>
  <dcterms:modified xsi:type="dcterms:W3CDTF">2025-01-30T03:29:23Z</dcterms:modified>
  <cp:category/>
</cp:coreProperties>
</file>